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5" r:id="rId3"/>
    <p:sldId id="266" r:id="rId4"/>
    <p:sldId id="257" r:id="rId5"/>
    <p:sldId id="268" r:id="rId6"/>
    <p:sldId id="277" r:id="rId7"/>
    <p:sldId id="273" r:id="rId8"/>
    <p:sldId id="279" r:id="rId9"/>
    <p:sldId id="280" r:id="rId10"/>
    <p:sldId id="262" r:id="rId11"/>
    <p:sldId id="274" r:id="rId12"/>
    <p:sldId id="261" r:id="rId13"/>
    <p:sldId id="263" r:id="rId14"/>
    <p:sldId id="276" r:id="rId15"/>
    <p:sldId id="258" r:id="rId16"/>
    <p:sldId id="264" r:id="rId17"/>
    <p:sldId id="260" r:id="rId18"/>
    <p:sldId id="278" r:id="rId19"/>
    <p:sldId id="271"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57" autoAdjust="0"/>
    <p:restoredTop sz="94660"/>
  </p:normalViewPr>
  <p:slideViewPr>
    <p:cSldViewPr>
      <p:cViewPr varScale="1">
        <p:scale>
          <a:sx n="74" d="100"/>
          <a:sy n="74" d="100"/>
        </p:scale>
        <p:origin x="-127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C68A9-F345-43A0-A737-5113D8CA377D}" type="datetimeFigureOut">
              <a:rPr lang="en-US" smtClean="0"/>
              <a:pPr/>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09B98D-2093-4CE8-8D0A-C59062F27E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9B98D-2093-4CE8-8D0A-C59062F27EC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9B98D-2093-4CE8-8D0A-C59062F27EC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9B98D-2093-4CE8-8D0A-C59062F27EC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9B98D-2093-4CE8-8D0A-C59062F27EC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875418-4976-4AD5-B853-F3183B3F9CC0}"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01AEA-51BA-4FDD-8AF8-A47B017D4E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875418-4976-4AD5-B853-F3183B3F9CC0}"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01AEA-51BA-4FDD-8AF8-A47B017D4E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875418-4976-4AD5-B853-F3183B3F9CC0}"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01AEA-51BA-4FDD-8AF8-A47B017D4E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875418-4976-4AD5-B853-F3183B3F9CC0}"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01AEA-51BA-4FDD-8AF8-A47B017D4E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875418-4976-4AD5-B853-F3183B3F9CC0}"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01AEA-51BA-4FDD-8AF8-A47B017D4E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875418-4976-4AD5-B853-F3183B3F9CC0}"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01AEA-51BA-4FDD-8AF8-A47B017D4E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875418-4976-4AD5-B853-F3183B3F9CC0}" type="datetimeFigureOut">
              <a:rPr lang="en-US" smtClean="0"/>
              <a:pPr/>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D01AEA-51BA-4FDD-8AF8-A47B017D4E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875418-4976-4AD5-B853-F3183B3F9CC0}" type="datetimeFigureOut">
              <a:rPr lang="en-US" smtClean="0"/>
              <a:pPr/>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D01AEA-51BA-4FDD-8AF8-A47B017D4E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75418-4976-4AD5-B853-F3183B3F9CC0}" type="datetimeFigureOut">
              <a:rPr lang="en-US" smtClean="0"/>
              <a:pPr/>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D01AEA-51BA-4FDD-8AF8-A47B017D4E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75418-4976-4AD5-B853-F3183B3F9CC0}"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01AEA-51BA-4FDD-8AF8-A47B017D4E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75418-4976-4AD5-B853-F3183B3F9CC0}"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01AEA-51BA-4FDD-8AF8-A47B017D4E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75418-4976-4AD5-B853-F3183B3F9CC0}" type="datetimeFigureOut">
              <a:rPr lang="en-US" smtClean="0"/>
              <a:pPr/>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01AEA-51BA-4FDD-8AF8-A47B017D4E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upload.wikimedia.org/wikipedia/commons/f/fb/Anne-Louis_Girodet-Trioson_001.jp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en.wikipedia.org/wiki/Gothic_architecture" TargetMode="External"/><Relationship Id="rId7" Type="http://schemas.openxmlformats.org/officeDocument/2006/relationships/hyperlink" Target="http://upload.wikimedia.org/wikipedia/commons/thumb/a/a4/P1020476_Paris_VII_Basilique_Saint-Clotilde_rwk.JPG/200px-P1020476_Paris_VII_Basilique_Saint-Clotilde_rwk.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upload.wikimedia.org/wikipedia/commons/thumb/a/ab/Cour_du_Palais_de_Justice_de_ROUEN%2C_fa%C3%A7ade.jpg/800px-Cour_du_Palais_de_Justice_de_ROUEN%2C_fa%C3%A7ade.jpg" TargetMode="External"/><Relationship Id="rId5" Type="http://schemas.openxmlformats.org/officeDocument/2006/relationships/image" Target="../media/image14.jpeg"/><Relationship Id="rId4" Type="http://schemas.openxmlformats.org/officeDocument/2006/relationships/hyperlink" Target="http://www.bc.edu/bc_org/avp/cas/fnart/arch/gothic_arch.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upload.wikimedia.org/wikipedia/commons/thumb/5/54/Fonthill_-_plate_11.jpg/737px-Fonthill_-_plate_11.jpg"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planetquorum.com/Trotamundos/imTrotamundos/Londres-%20Palacio%20westminster.jpg" TargetMode="External"/><Relationship Id="rId5" Type="http://schemas.openxmlformats.org/officeDocument/2006/relationships/hyperlink" Target="http://www.visitingdc.com/images/st-patricks-cathedral-address.jpg"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http://upload.wikimedia.org/wikipedia/commons/c/cb/Barye_Hercules.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www.travlang.com/blog/wp-content/uploads/2010/04/arc-de-triomphe_11.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art-gallery.ana-tello.com/images/Chopin.jp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youtube.com/watch?v=9rJoB7y6Ncs" TargetMode="External"/><Relationship Id="rId3" Type="http://schemas.openxmlformats.org/officeDocument/2006/relationships/hyperlink" Target="http://www.youtube.com/watch?v=qa0Z6g1XJkU" TargetMode="External"/><Relationship Id="rId7" Type="http://schemas.openxmlformats.org/officeDocument/2006/relationships/hyperlink" Target="http://www.youtube.com/watch?v=FuZlcEz4Wk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youtube.com/watch?v=6udeFADF6xc" TargetMode="External"/><Relationship Id="rId5" Type="http://schemas.openxmlformats.org/officeDocument/2006/relationships/hyperlink" Target="http://www.youtube.com/watch?v=sXGgKiYSVuE" TargetMode="External"/><Relationship Id="rId10" Type="http://schemas.openxmlformats.org/officeDocument/2006/relationships/hyperlink" Target="http://24.media.tumblr.com/tumblr_mcgcfh49x31rue3bco1_1280.jpg" TargetMode="External"/><Relationship Id="rId4" Type="http://schemas.openxmlformats.org/officeDocument/2006/relationships/hyperlink" Target="http://www.youtube.com/watch?v=FJ9jBqeqhZM" TargetMode="External"/><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i.telegraph.co.uk/multimedia/archive/01749/percy-shelley_1749000c.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cdn1.thefamouspeople.com/profiles/images/william-wordsworth-1.jpg" TargetMode="External"/><Relationship Id="rId4" Type="http://schemas.openxmlformats.org/officeDocument/2006/relationships/hyperlink" Target="http://static.guim.co.uk/sys-images/Books/Pix/pictures/2010/1/26/1264522024103/samuel-taylor-coleridge-001.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upload.wikimedia.org/wikipedia/commons/thumb/e/ea/MoH%26H_title.jpg/421px-MoH%26H_title.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upload.wikimedia.org/wikipedia/commons/f/fc/The_Albatross_about_my_Neck_was_Hung_by_William_Strang.jp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Fonthill_Abbey" TargetMode="External"/><Relationship Id="rId13" Type="http://schemas.openxmlformats.org/officeDocument/2006/relationships/hyperlink" Target="http://en.wikipedia.org/wiki/Prometheus_Unbound_(Shelley)" TargetMode="External"/><Relationship Id="rId18" Type="http://schemas.openxmlformats.org/officeDocument/2006/relationships/hyperlink" Target="http://en.wikipedia.org/wiki/The_Marriage_of_Heaven_and_Hell" TargetMode="External"/><Relationship Id="rId26" Type="http://schemas.openxmlformats.org/officeDocument/2006/relationships/hyperlink" Target="http://www.blackcatpoems.com/p/the_haunted_palace.html" TargetMode="External"/><Relationship Id="rId3" Type="http://schemas.openxmlformats.org/officeDocument/2006/relationships/hyperlink" Target="http://en.wikipedia.org/wiki/A_German_Requiem_(Brahms)" TargetMode="External"/><Relationship Id="rId21" Type="http://schemas.openxmlformats.org/officeDocument/2006/relationships/hyperlink" Target="http://learning.londonmet.ac.uk/languages/med/med/cul_dev.htm" TargetMode="External"/><Relationship Id="rId7" Type="http://schemas.openxmlformats.org/officeDocument/2006/relationships/hyperlink" Target="http://en.wikipedia.org/wiki/Eugene_Onegin" TargetMode="External"/><Relationship Id="rId12" Type="http://schemas.openxmlformats.org/officeDocument/2006/relationships/hyperlink" Target="http://en.wikipedia.org/wiki/Palace_of_Westminster" TargetMode="External"/><Relationship Id="rId17" Type="http://schemas.openxmlformats.org/officeDocument/2006/relationships/hyperlink" Target="http://en.wikipedia.org/wiki/She_Walks_in_Beauty" TargetMode="External"/><Relationship Id="rId25" Type="http://schemas.openxmlformats.org/officeDocument/2006/relationships/hyperlink" Target="http://classiclit.about.com/od/britishromantics/a/aa_britromantic.htm" TargetMode="External"/><Relationship Id="rId2" Type="http://schemas.openxmlformats.org/officeDocument/2006/relationships/notesSlide" Target="../notesSlides/notesSlide19.xml"/><Relationship Id="rId16" Type="http://schemas.openxmlformats.org/officeDocument/2006/relationships/hyperlink" Target="http://en.wikipedia.org/wiki/Romanticism" TargetMode="External"/><Relationship Id="rId20" Type="http://schemas.openxmlformats.org/officeDocument/2006/relationships/hyperlink" Target="http://www.poetryfoundation.org/poem/173253" TargetMode="External"/><Relationship Id="rId29" Type="http://schemas.openxmlformats.org/officeDocument/2006/relationships/hyperlink" Target="http://www.dummies.com/how-to/content/defining-romanticism-in-the-arts.html" TargetMode="External"/><Relationship Id="rId1" Type="http://schemas.openxmlformats.org/officeDocument/2006/relationships/slideLayout" Target="../slideLayouts/slideLayout2.xml"/><Relationship Id="rId6" Type="http://schemas.openxmlformats.org/officeDocument/2006/relationships/hyperlink" Target="http://en.wikipedia.org/wiki/%C3%89tude_Op._10,_No._12_(Chopin)" TargetMode="External"/><Relationship Id="rId11" Type="http://schemas.openxmlformats.org/officeDocument/2006/relationships/hyperlink" Target="http://en.wikipedia.org/wiki/Orientalism" TargetMode="External"/><Relationship Id="rId24" Type="http://schemas.openxmlformats.org/officeDocument/2006/relationships/hyperlink" Target="http://www.metmuseum.org/toah/hd/roma/hd_roma.htm" TargetMode="External"/><Relationship Id="rId5" Type="http://schemas.openxmlformats.org/officeDocument/2006/relationships/hyperlink" Target="http://www.neoclassic.com/characteristics-of-neoclassical-architecture.html" TargetMode="External"/><Relationship Id="rId15" Type="http://schemas.openxmlformats.org/officeDocument/2006/relationships/hyperlink" Target="http://academic.brooklyn.cuny.edu/english/melani/cs6/rom.html" TargetMode="External"/><Relationship Id="rId23" Type="http://schemas.openxmlformats.org/officeDocument/2006/relationships/hyperlink" Target="http://www.fordham.edu/halsall/medny/stpat1.html" TargetMode="External"/><Relationship Id="rId28" Type="http://schemas.openxmlformats.org/officeDocument/2006/relationships/hyperlink" Target="http://www.cartage.org.lb/en/themes/arts/scultpureplastic/sculpturehistory/romanticsculpture/romanticsculpture/romanticsculpture.htm" TargetMode="External"/><Relationship Id="rId10" Type="http://schemas.openxmlformats.org/officeDocument/2006/relationships/hyperlink" Target="http://en.wikipedia.org/wiki/Mary_Shelley" TargetMode="External"/><Relationship Id="rId19" Type="http://schemas.openxmlformats.org/officeDocument/2006/relationships/hyperlink" Target="http://en.wikipedia.org/wiki/The_Prelude" TargetMode="External"/><Relationship Id="rId4" Type="http://schemas.openxmlformats.org/officeDocument/2006/relationships/hyperlink" Target="http://en.wikipedia.org/wiki/Ave_Maria_(Schubert)" TargetMode="External"/><Relationship Id="rId9" Type="http://schemas.openxmlformats.org/officeDocument/2006/relationships/hyperlink" Target="http://en.wikipedia.org/wiki/John_Keats%27s_1819_odes" TargetMode="External"/><Relationship Id="rId14" Type="http://schemas.openxmlformats.org/officeDocument/2006/relationships/hyperlink" Target="http://en.wikipedia.org/wiki/Rime_of_the_Ancient_Mariner" TargetMode="External"/><Relationship Id="rId22" Type="http://schemas.openxmlformats.org/officeDocument/2006/relationships/hyperlink" Target="http://arthistory.about.com/od/renaissancearthistory/a/Romanticism-101.htm" TargetMode="External"/><Relationship Id="rId27" Type="http://schemas.openxmlformats.org/officeDocument/2006/relationships/hyperlink" Target="http://www.aug.edu/~cshotwel/4350.Romantictraits.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lato.stanford.edu/entries/roussea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24.media.tumblr.com/tumblr_mcgcfh49x31rue3bco1_1280.jpg" TargetMode="External"/><Relationship Id="rId13" Type="http://schemas.openxmlformats.org/officeDocument/2006/relationships/hyperlink" Target="http://upload.wikimedia.org/wikipedia/commons/f/fb/Anne-Louis_Girodet-Trioson_001.jpg" TargetMode="External"/><Relationship Id="rId18" Type="http://schemas.openxmlformats.org/officeDocument/2006/relationships/hyperlink" Target="http://upload.wikimedia.org/wikipedia/commons/thumb/a/af/Philopoemen_David_Angers_Louvre_LP1556.jpg/260px-Philopoemen_David_Angers_Louvre_LP1556.jpg" TargetMode="External"/><Relationship Id="rId26" Type="http://schemas.openxmlformats.org/officeDocument/2006/relationships/hyperlink" Target="http://www.penwith.co.uk/artofeurope/gericault_raft_medusa.jpg" TargetMode="External"/><Relationship Id="rId3" Type="http://schemas.openxmlformats.org/officeDocument/2006/relationships/hyperlink" Target="http://upload.wikimedia.org/wikipedia/commons/thumb/a/ab/Cour_du_Palais_de_Justice_de_ROUEN%2C_fa%C3%A7ade.jpg/800px-Cour_du_Palais_de_Justice_de_ROUEN%2C_fa%C3%A7ade.jpg" TargetMode="External"/><Relationship Id="rId21" Type="http://schemas.openxmlformats.org/officeDocument/2006/relationships/hyperlink" Target="http://www.ibiblio.org/wm/paint/auth/turner/i/slave-ship.jpg" TargetMode="External"/><Relationship Id="rId7" Type="http://schemas.openxmlformats.org/officeDocument/2006/relationships/hyperlink" Target="http://art-gallery.ana-tello.com/images/Chopin.jpg" TargetMode="External"/><Relationship Id="rId12" Type="http://schemas.openxmlformats.org/officeDocument/2006/relationships/hyperlink" Target="http://upload.wikimedia.org/wikipedia/commons/thumb/e/ea/MoH%26H_title.jpg/421px-MoH%26H_title.jpg" TargetMode="External"/><Relationship Id="rId17" Type="http://schemas.openxmlformats.org/officeDocument/2006/relationships/hyperlink" Target="http://www.travlang.com/blog/wp-content/uploads/2010/04/arc-de-triomphe_11.jpg" TargetMode="External"/><Relationship Id="rId25" Type="http://schemas.openxmlformats.org/officeDocument/2006/relationships/hyperlink" Target="http://www.artble.com/imgs/b/d/4/134968/july_28_liberty_leading_the_people.jpg" TargetMode="External"/><Relationship Id="rId2" Type="http://schemas.openxmlformats.org/officeDocument/2006/relationships/notesSlide" Target="../notesSlides/notesSlide20.xml"/><Relationship Id="rId16" Type="http://schemas.openxmlformats.org/officeDocument/2006/relationships/hyperlink" Target="http://i.telegraph.co.uk/multimedia/archive/01749/percy-shelley_1749000c.jpg" TargetMode="External"/><Relationship Id="rId20" Type="http://schemas.openxmlformats.org/officeDocument/2006/relationships/hyperlink" Target="http://upload.wikimedia.org/wikipedia/commons/1/1c/Caspar_David_Friedrich_032_%28The_wanderer_above_the_sea_of_fog%29.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thumb/5/54/Fonthill_-_plate_11.jpg/737px-Fonthill_-_plate_11.jpg" TargetMode="External"/><Relationship Id="rId11" Type="http://schemas.openxmlformats.org/officeDocument/2006/relationships/hyperlink" Target="http://upload.wikimedia.org/wikipedia/commons/f/fc/The_Albatross_about_my_Neck_was_Hung_by_William_Strang.jpg" TargetMode="External"/><Relationship Id="rId24" Type="http://schemas.openxmlformats.org/officeDocument/2006/relationships/hyperlink" Target="http://25.media.tumblr.com/tumblr_mc9dqp8beh1rpvjjio1_1280.jpg" TargetMode="External"/><Relationship Id="rId5" Type="http://schemas.openxmlformats.org/officeDocument/2006/relationships/hyperlink" Target="http://www.visitingdc.com/images/st-patricks-cathedral-address.jpg" TargetMode="External"/><Relationship Id="rId15" Type="http://schemas.openxmlformats.org/officeDocument/2006/relationships/hyperlink" Target="http://static.guim.co.uk/sys-images/Books/Pix/pictures/2010/1/26/1264522024103/samuel-taylor-coleridge-001.jpg" TargetMode="External"/><Relationship Id="rId23" Type="http://schemas.openxmlformats.org/officeDocument/2006/relationships/hyperlink" Target="http://www.3ammagazine.com/3am/wp-content/uploads/2010/01/williamblake_wideweb__430x305.jpg" TargetMode="External"/><Relationship Id="rId10" Type="http://schemas.openxmlformats.org/officeDocument/2006/relationships/hyperlink" Target="http://upload.wikimedia.org/wikipedia/commons/thumb/f/f0/WomenofAlgiers.JPG/767px-WomenofAlgiers.JPG" TargetMode="External"/><Relationship Id="rId19" Type="http://schemas.openxmlformats.org/officeDocument/2006/relationships/hyperlink" Target="http://upload.wikimedia.org/wikipedia/commons/c/cb/Barye_Hercules.jpg" TargetMode="External"/><Relationship Id="rId4" Type="http://schemas.openxmlformats.org/officeDocument/2006/relationships/hyperlink" Target="http://upload.wikimedia.org/wikipedia/commons/thumb/a/a4/P1020476_Paris_VII_Basilique_Saint-Clotilde_rwk.JPG/397px-P1020476_Paris_VII_Basilique_Saint-Clotilde_rwk.JPG" TargetMode="External"/><Relationship Id="rId9" Type="http://schemas.openxmlformats.org/officeDocument/2006/relationships/hyperlink" Target="http://0.tqn.com/d/arthistory/1/0/z/h/jmwt_mma_02.jpg" TargetMode="External"/><Relationship Id="rId14" Type="http://schemas.openxmlformats.org/officeDocument/2006/relationships/hyperlink" Target="http://cdn1.thefamouspeople.com/profiles/images/william-wordsworth-1.jpg" TargetMode="External"/><Relationship Id="rId22" Type="http://schemas.openxmlformats.org/officeDocument/2006/relationships/hyperlink" Target="http://www.canvasreplicas.com/images/White%20Horse%20John%20Constable.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upload.wikimedia.org/wikipedia/commons/6/66/Eug%C3%A8ne_Delacroix_-_Le_Massacre_de_Scio.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0.tqn.com/d/arthistory/1/0/z/h/jmwt_mma_02.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upload.wikimedia.org/wikipedia/commons/thumb/f/f0/WomenofAlgiers.JPG/767px-WomenofAlgiers.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penwith.co.uk/artofeurope/gericault_raft_medusa.jp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canvasreplicas.com/images/White%20Horse%20John%20Constable.jpg"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ibiblio.org/wm/paint/auth/turner/i/slave-ship.jpg" TargetMode="External"/><Relationship Id="rId5" Type="http://schemas.openxmlformats.org/officeDocument/2006/relationships/image" Target="../media/image9.jpeg"/><Relationship Id="rId4" Type="http://schemas.openxmlformats.org/officeDocument/2006/relationships/hyperlink" Target="http://upload.wikimedia.org/wikipedia/commons/1/1c/Caspar_David_Friedrich_032_%28The_wanderer_above_the_sea_of_fog%29.jp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artble.com/imgs/b/d/4/134968/july_28_liberty_leading_the_people.jpg" TargetMode="External"/><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25.media.tumblr.com/tumblr_mc9dqp8beh1rpvjjio1_1280.jpg" TargetMode="External"/><Relationship Id="rId5" Type="http://schemas.openxmlformats.org/officeDocument/2006/relationships/image" Target="../media/image12.jpeg"/><Relationship Id="rId4" Type="http://schemas.openxmlformats.org/officeDocument/2006/relationships/hyperlink" Target="http://www.3ammagazine.com/3am/wp-content/uploads/2010/01/williamblake_wideweb__430x305.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57400"/>
            <a:ext cx="7772400" cy="1470025"/>
          </a:xfrm>
        </p:spPr>
        <p:txBody>
          <a:bodyPr>
            <a:noAutofit/>
          </a:bodyPr>
          <a:lstStyle/>
          <a:p>
            <a:r>
              <a:rPr lang="en-US" sz="3200" dirty="0" smtClean="0">
                <a:solidFill>
                  <a:srgbClr val="FFFF00"/>
                </a:solidFill>
                <a:latin typeface="Algerian" pitchFamily="82" charset="0"/>
              </a:rPr>
              <a:t>Ch. 23</a:t>
            </a:r>
            <a:r>
              <a:rPr lang="en-US" sz="6600" dirty="0" smtClean="0">
                <a:latin typeface="Algerian" pitchFamily="82" charset="0"/>
              </a:rPr>
              <a:t/>
            </a:r>
            <a:br>
              <a:rPr lang="en-US" sz="6600" dirty="0" smtClean="0">
                <a:latin typeface="Algerian" pitchFamily="82" charset="0"/>
              </a:rPr>
            </a:br>
            <a:r>
              <a:rPr lang="en-US" sz="6600" dirty="0" smtClean="0">
                <a:solidFill>
                  <a:srgbClr val="FFFF00"/>
                </a:solidFill>
                <a:latin typeface="Algerian" pitchFamily="82" charset="0"/>
              </a:rPr>
              <a:t>Romantic </a:t>
            </a:r>
            <a:r>
              <a:rPr lang="en-US" sz="6600" dirty="0" smtClean="0">
                <a:solidFill>
                  <a:srgbClr val="FFFF00"/>
                </a:solidFill>
                <a:latin typeface="Algerian" pitchFamily="82" charset="0"/>
              </a:rPr>
              <a:t>Art and Literature</a:t>
            </a:r>
            <a:endParaRPr lang="en-US" sz="6600" dirty="0">
              <a:solidFill>
                <a:srgbClr val="FFFF00"/>
              </a:solidFill>
              <a:latin typeface="Algerian" pitchFamily="82" charset="0"/>
            </a:endParaRPr>
          </a:p>
        </p:txBody>
      </p:sp>
      <p:sp>
        <p:nvSpPr>
          <p:cNvPr id="3" name="Subtitle 2"/>
          <p:cNvSpPr>
            <a:spLocks noGrp="1"/>
          </p:cNvSpPr>
          <p:nvPr>
            <p:ph type="subTitle" idx="1"/>
          </p:nvPr>
        </p:nvSpPr>
        <p:spPr>
          <a:xfrm>
            <a:off x="1295400" y="4267200"/>
            <a:ext cx="6400800" cy="1752600"/>
          </a:xfrm>
        </p:spPr>
        <p:txBody>
          <a:bodyPr/>
          <a:lstStyle/>
          <a:p>
            <a:r>
              <a:rPr lang="en-US" dirty="0" smtClean="0">
                <a:solidFill>
                  <a:srgbClr val="FFFF00"/>
                </a:solidFill>
                <a:latin typeface="Castellar" pitchFamily="18" charset="0"/>
              </a:rPr>
              <a:t>By: Lynn Wang</a:t>
            </a:r>
          </a:p>
          <a:p>
            <a:r>
              <a:rPr lang="en-US" dirty="0" smtClean="0">
                <a:solidFill>
                  <a:srgbClr val="FFFF00"/>
                </a:solidFill>
                <a:latin typeface="Castellar" pitchFamily="18" charset="0"/>
              </a:rPr>
              <a:t>Period 5</a:t>
            </a:r>
            <a:endParaRPr lang="en-US" dirty="0">
              <a:solidFill>
                <a:srgbClr val="FFFF00"/>
              </a:solidFill>
              <a:latin typeface="Castellar" pitchFamily="18" charset="0"/>
            </a:endParaRPr>
          </a:p>
        </p:txBody>
      </p:sp>
      <p:sp>
        <p:nvSpPr>
          <p:cNvPr id="4" name="TextBox 3"/>
          <p:cNvSpPr txBox="1"/>
          <p:nvPr/>
        </p:nvSpPr>
        <p:spPr>
          <a:xfrm>
            <a:off x="7086600" y="5638800"/>
            <a:ext cx="2057400" cy="1384995"/>
          </a:xfrm>
          <a:prstGeom prst="rect">
            <a:avLst/>
          </a:prstGeom>
          <a:noFill/>
        </p:spPr>
        <p:txBody>
          <a:bodyPr wrap="square" rtlCol="0">
            <a:spAutoFit/>
          </a:bodyPr>
          <a:lstStyle/>
          <a:p>
            <a:pPr algn="ctr"/>
            <a:r>
              <a:rPr lang="en-US" sz="1000" i="1" dirty="0" smtClean="0">
                <a:solidFill>
                  <a:schemeClr val="bg1"/>
                </a:solidFill>
              </a:rPr>
              <a:t>Ossian receiving the Ghosts of the French </a:t>
            </a:r>
            <a:r>
              <a:rPr lang="en-US" sz="1000" i="1" dirty="0" smtClean="0">
                <a:solidFill>
                  <a:schemeClr val="bg1"/>
                </a:solidFill>
              </a:rPr>
              <a:t>Heroes</a:t>
            </a:r>
          </a:p>
          <a:p>
            <a:pPr algn="ctr"/>
            <a:r>
              <a:rPr lang="en-US" sz="1000" dirty="0" smtClean="0">
                <a:solidFill>
                  <a:schemeClr val="bg1"/>
                </a:solidFill>
              </a:rPr>
              <a:t>Anne-Louis </a:t>
            </a:r>
            <a:r>
              <a:rPr lang="en-US" sz="1000" dirty="0" err="1" smtClean="0">
                <a:solidFill>
                  <a:schemeClr val="bg1"/>
                </a:solidFill>
              </a:rPr>
              <a:t>Girodet</a:t>
            </a:r>
            <a:r>
              <a:rPr lang="en-US" sz="1000" dirty="0" smtClean="0">
                <a:solidFill>
                  <a:schemeClr val="bg1"/>
                </a:solidFill>
              </a:rPr>
              <a:t> de </a:t>
            </a:r>
            <a:r>
              <a:rPr lang="en-US" sz="1000" dirty="0" err="1" smtClean="0">
                <a:solidFill>
                  <a:schemeClr val="bg1"/>
                </a:solidFill>
              </a:rPr>
              <a:t>Roussy-Trioson</a:t>
            </a:r>
            <a:endParaRPr lang="en-US" sz="1000" i="1" dirty="0" smtClean="0">
              <a:solidFill>
                <a:schemeClr val="bg1"/>
              </a:solidFill>
            </a:endParaRPr>
          </a:p>
          <a:p>
            <a:pPr algn="ctr"/>
            <a:endParaRPr lang="en-US" sz="1200" baseline="30000" dirty="0" smtClean="0">
              <a:solidFill>
                <a:schemeClr val="bg1"/>
              </a:solidFill>
            </a:endParaRPr>
          </a:p>
          <a:p>
            <a:pPr algn="ctr"/>
            <a:r>
              <a:rPr lang="en-US" sz="1200" baseline="30000" dirty="0" smtClean="0">
                <a:solidFill>
                  <a:schemeClr val="bg1"/>
                </a:solidFill>
                <a:hlinkClick r:id="rId4"/>
              </a:rPr>
              <a:t>http</a:t>
            </a:r>
            <a:r>
              <a:rPr lang="en-US" sz="1200" baseline="30000" dirty="0" smtClean="0">
                <a:solidFill>
                  <a:schemeClr val="bg1"/>
                </a:solidFill>
                <a:hlinkClick r:id="rId4"/>
              </a:rPr>
              <a:t>://</a:t>
            </a:r>
            <a:r>
              <a:rPr lang="en-US" sz="1200" baseline="30000" dirty="0" smtClean="0">
                <a:solidFill>
                  <a:schemeClr val="bg1"/>
                </a:solidFill>
                <a:hlinkClick r:id="rId4"/>
              </a:rPr>
              <a:t>upload.wikimedia.org/wikipedia/commons/f/fb/Anne-Louis_Girodet-Trioson_001.jpg</a:t>
            </a:r>
            <a:endParaRPr lang="en-US" sz="1200" baseline="30000" dirty="0" smtClean="0">
              <a:solidFill>
                <a:schemeClr val="bg1"/>
              </a:solidFill>
            </a:endParaRPr>
          </a:p>
          <a:p>
            <a:pPr algn="ct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Gothic </a:t>
            </a:r>
            <a:r>
              <a:rPr lang="en-US" dirty="0" smtClean="0"/>
              <a:t>Architecture</a:t>
            </a:r>
            <a:endParaRPr lang="en-US" dirty="0"/>
          </a:p>
        </p:txBody>
      </p:sp>
      <p:sp>
        <p:nvSpPr>
          <p:cNvPr id="3" name="Content Placeholder 2"/>
          <p:cNvSpPr>
            <a:spLocks noGrp="1"/>
          </p:cNvSpPr>
          <p:nvPr>
            <p:ph idx="1"/>
          </p:nvPr>
        </p:nvSpPr>
        <p:spPr>
          <a:xfrm>
            <a:off x="0" y="914400"/>
            <a:ext cx="9144000" cy="2971800"/>
          </a:xfrm>
        </p:spPr>
        <p:txBody>
          <a:bodyPr>
            <a:normAutofit fontScale="55000" lnSpcReduction="20000"/>
          </a:bodyPr>
          <a:lstStyle/>
          <a:p>
            <a:r>
              <a:rPr lang="en-US" dirty="0" smtClean="0"/>
              <a:t>Architecture of the Romantics experienced a revival of </a:t>
            </a:r>
            <a:r>
              <a:rPr lang="en-US" b="1" dirty="0" smtClean="0"/>
              <a:t>medieval Gothic architecture </a:t>
            </a:r>
            <a:r>
              <a:rPr lang="en-US" baseline="30000" dirty="0" smtClean="0"/>
              <a:t>1</a:t>
            </a:r>
            <a:endParaRPr lang="en-US" dirty="0" smtClean="0"/>
          </a:p>
          <a:p>
            <a:r>
              <a:rPr lang="en-US" dirty="0" smtClean="0"/>
              <a:t>Against Neoclassical architecture </a:t>
            </a:r>
            <a:r>
              <a:rPr lang="en-US" dirty="0" smtClean="0"/>
              <a:t> </a:t>
            </a:r>
            <a:r>
              <a:rPr lang="en-US" baseline="30000" dirty="0" smtClean="0"/>
              <a:t>1</a:t>
            </a:r>
            <a:endParaRPr lang="en-US" dirty="0" smtClean="0"/>
          </a:p>
          <a:p>
            <a:pPr lvl="1"/>
            <a:r>
              <a:rPr lang="en-US" dirty="0" smtClean="0"/>
              <a:t>Neoclassical architecture uses columns, reminiscent of ancient Greeks and Romans</a:t>
            </a:r>
            <a:r>
              <a:rPr lang="en-US" dirty="0" smtClean="0"/>
              <a:t> </a:t>
            </a:r>
            <a:r>
              <a:rPr lang="en-US" baseline="30000" dirty="0" smtClean="0"/>
              <a:t>2</a:t>
            </a:r>
          </a:p>
          <a:p>
            <a:r>
              <a:rPr lang="en-US" b="1" dirty="0" smtClean="0"/>
              <a:t>Medievalism</a:t>
            </a:r>
            <a:r>
              <a:rPr lang="en-US" dirty="0" smtClean="0"/>
              <a:t> (admiration for Middle Ages) is driving force </a:t>
            </a:r>
            <a:r>
              <a:rPr lang="en-US" baseline="30000" dirty="0" smtClean="0"/>
              <a:t>4</a:t>
            </a:r>
            <a:endParaRPr lang="en-US" dirty="0" smtClean="0"/>
          </a:p>
          <a:p>
            <a:r>
              <a:rPr lang="en-US" dirty="0" smtClean="0"/>
              <a:t>Common characteristics include: </a:t>
            </a:r>
            <a:r>
              <a:rPr lang="en-US" b="1" dirty="0" smtClean="0"/>
              <a:t>flying buttresses, </a:t>
            </a:r>
          </a:p>
          <a:p>
            <a:pPr>
              <a:buNone/>
            </a:pPr>
            <a:r>
              <a:rPr lang="en-US" b="1" dirty="0" smtClean="0"/>
              <a:t>	</a:t>
            </a:r>
            <a:r>
              <a:rPr lang="en-US" b="1" dirty="0" smtClean="0"/>
              <a:t>pointed arches, ribbed vaults </a:t>
            </a:r>
            <a:r>
              <a:rPr lang="en-US" baseline="30000" dirty="0" smtClean="0"/>
              <a:t>3</a:t>
            </a:r>
            <a:endParaRPr lang="en-US" dirty="0" smtClean="0"/>
          </a:p>
          <a:p>
            <a:pPr lvl="1"/>
            <a:r>
              <a:rPr lang="en-US" dirty="0" smtClean="0"/>
              <a:t>Wikipedia article: </a:t>
            </a:r>
            <a:r>
              <a:rPr lang="en-US" dirty="0" smtClean="0">
                <a:hlinkClick r:id="rId3"/>
              </a:rPr>
              <a:t>Gothic architecture</a:t>
            </a:r>
            <a:endParaRPr lang="en-US" dirty="0" smtClean="0"/>
          </a:p>
          <a:p>
            <a:pPr lvl="1"/>
            <a:r>
              <a:rPr lang="en-US" dirty="0" smtClean="0"/>
              <a:t>Archive of Gothic architecture: </a:t>
            </a:r>
            <a:r>
              <a:rPr lang="en-US" dirty="0" smtClean="0">
                <a:hlinkClick r:id="rId4"/>
              </a:rPr>
              <a:t>Click here!</a:t>
            </a:r>
            <a:endParaRPr lang="en-US" dirty="0" smtClean="0"/>
          </a:p>
          <a:p>
            <a:r>
              <a:rPr lang="en-US" dirty="0" smtClean="0"/>
              <a:t>A. W. N. </a:t>
            </a:r>
            <a:r>
              <a:rPr lang="en-US" dirty="0" err="1" smtClean="0"/>
              <a:t>Pugin</a:t>
            </a:r>
            <a:r>
              <a:rPr lang="en-US" dirty="0" smtClean="0"/>
              <a:t>: Gothic architecture signifies a more </a:t>
            </a:r>
          </a:p>
          <a:p>
            <a:pPr>
              <a:buNone/>
            </a:pPr>
            <a:r>
              <a:rPr lang="en-US" dirty="0" smtClean="0"/>
              <a:t>	</a:t>
            </a:r>
            <a:r>
              <a:rPr lang="en-US" dirty="0" smtClean="0"/>
              <a:t>pure society</a:t>
            </a:r>
            <a:r>
              <a:rPr lang="en-US" dirty="0" smtClean="0"/>
              <a:t> </a:t>
            </a:r>
            <a:r>
              <a:rPr lang="en-US" baseline="30000" dirty="0" smtClean="0"/>
              <a:t>1</a:t>
            </a:r>
            <a:endParaRPr lang="en-US" dirty="0" smtClean="0"/>
          </a:p>
          <a:p>
            <a:pPr lvl="1"/>
            <a:r>
              <a:rPr lang="en-US" dirty="0" smtClean="0"/>
              <a:t>“The pointed arch was produced by the Catholic faith”</a:t>
            </a:r>
            <a:r>
              <a:rPr lang="en-US" dirty="0" smtClean="0"/>
              <a:t> </a:t>
            </a:r>
            <a:r>
              <a:rPr lang="en-US" baseline="30000" dirty="0" smtClean="0"/>
              <a:t>1</a:t>
            </a:r>
            <a:endParaRPr lang="en-US" dirty="0" smtClean="0"/>
          </a:p>
        </p:txBody>
      </p:sp>
      <p:sp>
        <p:nvSpPr>
          <p:cNvPr id="4" name="TextBox 3"/>
          <p:cNvSpPr txBox="1"/>
          <p:nvPr/>
        </p:nvSpPr>
        <p:spPr>
          <a:xfrm>
            <a:off x="2057400" y="6581001"/>
            <a:ext cx="3352800" cy="276999"/>
          </a:xfrm>
          <a:prstGeom prst="rect">
            <a:avLst/>
          </a:prstGeom>
          <a:noFill/>
        </p:spPr>
        <p:txBody>
          <a:bodyPr wrap="square" rtlCol="0">
            <a:spAutoFit/>
          </a:bodyPr>
          <a:lstStyle/>
          <a:p>
            <a:r>
              <a:rPr lang="en-US" sz="1200" baseline="30000" dirty="0" smtClean="0"/>
              <a:t>2</a:t>
            </a:r>
            <a:r>
              <a:rPr lang="en-US" sz="1200" dirty="0" smtClean="0"/>
              <a:t> (</a:t>
            </a:r>
            <a:r>
              <a:rPr lang="en-US" sz="1200" dirty="0" smtClean="0"/>
              <a:t>"Characteristics of Neoclassical </a:t>
            </a:r>
            <a:r>
              <a:rPr lang="en-US" sz="1200" dirty="0" smtClean="0"/>
              <a:t>Architecture”)</a:t>
            </a:r>
            <a:endParaRPr lang="en-US" sz="1200" dirty="0"/>
          </a:p>
        </p:txBody>
      </p:sp>
      <p:sp>
        <p:nvSpPr>
          <p:cNvPr id="5" name="TextBox 4"/>
          <p:cNvSpPr txBox="1"/>
          <p:nvPr/>
        </p:nvSpPr>
        <p:spPr>
          <a:xfrm>
            <a:off x="0" y="6581001"/>
            <a:ext cx="2743200" cy="553998"/>
          </a:xfrm>
          <a:prstGeom prst="rect">
            <a:avLst/>
          </a:prstGeom>
          <a:noFill/>
        </p:spPr>
        <p:txBody>
          <a:bodyPr wrap="square" rtlCol="0">
            <a:spAutoFit/>
          </a:bodyPr>
          <a:lstStyle/>
          <a:p>
            <a:r>
              <a:rPr lang="en-US" sz="1200" baseline="30000" dirty="0" smtClean="0"/>
              <a:t>1</a:t>
            </a:r>
            <a:r>
              <a:rPr lang="en-US" sz="1200" dirty="0" smtClean="0"/>
              <a:t> (“Gothic </a:t>
            </a:r>
            <a:r>
              <a:rPr lang="en-US" sz="1200" dirty="0" smtClean="0"/>
              <a:t>Revival </a:t>
            </a:r>
            <a:r>
              <a:rPr lang="en-US" sz="1200" dirty="0" smtClean="0"/>
              <a:t>architecture”)</a:t>
            </a:r>
            <a:endParaRPr lang="en-US" sz="1200" dirty="0" smtClean="0"/>
          </a:p>
          <a:p>
            <a:endParaRPr lang="en-US" dirty="0"/>
          </a:p>
        </p:txBody>
      </p:sp>
      <p:sp>
        <p:nvSpPr>
          <p:cNvPr id="6" name="TextBox 5"/>
          <p:cNvSpPr txBox="1"/>
          <p:nvPr/>
        </p:nvSpPr>
        <p:spPr>
          <a:xfrm>
            <a:off x="5105400" y="6581001"/>
            <a:ext cx="2667000" cy="276999"/>
          </a:xfrm>
          <a:prstGeom prst="rect">
            <a:avLst/>
          </a:prstGeom>
          <a:noFill/>
        </p:spPr>
        <p:txBody>
          <a:bodyPr wrap="square" rtlCol="0">
            <a:spAutoFit/>
          </a:bodyPr>
          <a:lstStyle/>
          <a:p>
            <a:r>
              <a:rPr lang="en-US" sz="1200" baseline="30000" dirty="0" smtClean="0"/>
              <a:t>3</a:t>
            </a:r>
            <a:r>
              <a:rPr lang="en-US" sz="1200" dirty="0" smtClean="0"/>
              <a:t> (“Gothic architecture”)</a:t>
            </a:r>
            <a:endParaRPr lang="en-US" sz="1200" dirty="0"/>
          </a:p>
        </p:txBody>
      </p:sp>
      <p:pic>
        <p:nvPicPr>
          <p:cNvPr id="8" name="Picture 7" descr="gothic architecture - Parlement de Rouen.jpg"/>
          <p:cNvPicPr>
            <a:picLocks noChangeAspect="1"/>
          </p:cNvPicPr>
          <p:nvPr/>
        </p:nvPicPr>
        <p:blipFill>
          <a:blip r:embed="rId5" cstate="print"/>
          <a:stretch>
            <a:fillRect/>
          </a:stretch>
        </p:blipFill>
        <p:spPr>
          <a:xfrm>
            <a:off x="228600" y="3810000"/>
            <a:ext cx="3505199" cy="1971674"/>
          </a:xfrm>
          <a:prstGeom prst="rect">
            <a:avLst/>
          </a:prstGeom>
        </p:spPr>
      </p:pic>
      <p:sp>
        <p:nvSpPr>
          <p:cNvPr id="9" name="TextBox 8"/>
          <p:cNvSpPr txBox="1"/>
          <p:nvPr/>
        </p:nvSpPr>
        <p:spPr>
          <a:xfrm>
            <a:off x="0" y="5750004"/>
            <a:ext cx="4267200" cy="830997"/>
          </a:xfrm>
          <a:prstGeom prst="rect">
            <a:avLst/>
          </a:prstGeom>
          <a:noFill/>
        </p:spPr>
        <p:txBody>
          <a:bodyPr wrap="square" rtlCol="0">
            <a:spAutoFit/>
          </a:bodyPr>
          <a:lstStyle/>
          <a:p>
            <a:pPr algn="ctr"/>
            <a:r>
              <a:rPr lang="en-US" sz="1500" dirty="0" err="1" smtClean="0"/>
              <a:t>Parlement</a:t>
            </a:r>
            <a:r>
              <a:rPr lang="en-US" sz="1500" dirty="0" smtClean="0"/>
              <a:t> de Rouen (France) – around </a:t>
            </a:r>
            <a:r>
              <a:rPr lang="en-US" sz="1500" b="1" dirty="0" smtClean="0"/>
              <a:t>1499-1508 </a:t>
            </a:r>
            <a:r>
              <a:rPr lang="en-US" sz="1600" baseline="30000" dirty="0" smtClean="0"/>
              <a:t>1</a:t>
            </a:r>
            <a:endParaRPr lang="en-US" sz="1500" b="1" dirty="0" smtClean="0"/>
          </a:p>
          <a:p>
            <a:pPr algn="ctr"/>
            <a:r>
              <a:rPr lang="en-US" sz="1000" dirty="0" smtClean="0"/>
              <a:t>&lt;</a:t>
            </a:r>
            <a:r>
              <a:rPr lang="en-US" sz="1000" dirty="0" smtClean="0">
                <a:hlinkClick r:id="rId6"/>
              </a:rPr>
              <a:t>http</a:t>
            </a:r>
            <a:r>
              <a:rPr lang="en-US" sz="1000" dirty="0" smtClean="0">
                <a:hlinkClick r:id="rId6"/>
              </a:rPr>
              <a:t>://</a:t>
            </a:r>
            <a:r>
              <a:rPr lang="en-US" sz="1000" dirty="0" smtClean="0">
                <a:hlinkClick r:id="rId6"/>
              </a:rPr>
              <a:t>upload.wikimedia.org/wikipedia/commons/thumb/a/ab/Cour_du_Palais_de_Justice_de_ROUEN%2C_fa%C3%A7ade.jpg/800px-Cour_du_Palais_de_Justice_de_ROUEN%2C_fa%C3%A7ade.jpg</a:t>
            </a:r>
            <a:r>
              <a:rPr lang="en-US" sz="1000" dirty="0" smtClean="0"/>
              <a:t>&gt;</a:t>
            </a:r>
          </a:p>
        </p:txBody>
      </p:sp>
      <p:sp>
        <p:nvSpPr>
          <p:cNvPr id="10" name="TextBox 9"/>
          <p:cNvSpPr txBox="1"/>
          <p:nvPr/>
        </p:nvSpPr>
        <p:spPr>
          <a:xfrm>
            <a:off x="3886200" y="3886200"/>
            <a:ext cx="1905000" cy="1754326"/>
          </a:xfrm>
          <a:prstGeom prst="rect">
            <a:avLst/>
          </a:prstGeom>
          <a:noFill/>
        </p:spPr>
        <p:txBody>
          <a:bodyPr wrap="square" rtlCol="0">
            <a:spAutoFit/>
          </a:bodyPr>
          <a:lstStyle/>
          <a:p>
            <a:pPr algn="ctr"/>
            <a:r>
              <a:rPr lang="en-US" dirty="0" smtClean="0"/>
              <a:t>VS.</a:t>
            </a:r>
          </a:p>
          <a:p>
            <a:pPr algn="ctr"/>
            <a:r>
              <a:rPr lang="en-US" dirty="0" smtClean="0"/>
              <a:t>Both are very similar, despite being made more than 3 centuries apart</a:t>
            </a:r>
            <a:endParaRPr lang="en-US" dirty="0"/>
          </a:p>
        </p:txBody>
      </p:sp>
      <p:sp>
        <p:nvSpPr>
          <p:cNvPr id="12" name="TextBox 11"/>
          <p:cNvSpPr txBox="1"/>
          <p:nvPr/>
        </p:nvSpPr>
        <p:spPr>
          <a:xfrm>
            <a:off x="4953000" y="5715000"/>
            <a:ext cx="4191000" cy="830997"/>
          </a:xfrm>
          <a:prstGeom prst="rect">
            <a:avLst/>
          </a:prstGeom>
          <a:noFill/>
        </p:spPr>
        <p:txBody>
          <a:bodyPr wrap="square" rtlCol="0">
            <a:spAutoFit/>
          </a:bodyPr>
          <a:lstStyle/>
          <a:p>
            <a:r>
              <a:rPr lang="en-US" sz="1500" dirty="0" smtClean="0"/>
              <a:t>Saint </a:t>
            </a:r>
            <a:r>
              <a:rPr lang="en-US" sz="1500" dirty="0" err="1" smtClean="0"/>
              <a:t>Clotilde</a:t>
            </a:r>
            <a:r>
              <a:rPr lang="en-US" sz="1500" dirty="0" smtClean="0"/>
              <a:t> </a:t>
            </a:r>
            <a:r>
              <a:rPr lang="en-US" sz="1500" dirty="0" smtClean="0"/>
              <a:t>Basilica (France) – </a:t>
            </a:r>
            <a:r>
              <a:rPr lang="en-US" sz="1500" b="1" dirty="0" smtClean="0"/>
              <a:t>1857 </a:t>
            </a:r>
            <a:r>
              <a:rPr lang="en-US" sz="1600" baseline="30000" dirty="0" smtClean="0"/>
              <a:t>1</a:t>
            </a:r>
            <a:endParaRPr lang="en-US" sz="1500" b="1" dirty="0" smtClean="0"/>
          </a:p>
          <a:p>
            <a:r>
              <a:rPr lang="en-US" sz="1000" b="1" dirty="0" smtClean="0"/>
              <a:t>&lt;</a:t>
            </a:r>
            <a:r>
              <a:rPr lang="en-US" sz="1000" b="1" dirty="0" smtClean="0">
                <a:hlinkClick r:id="rId7"/>
              </a:rPr>
              <a:t>http</a:t>
            </a:r>
            <a:r>
              <a:rPr lang="en-US" sz="1000" b="1" dirty="0" smtClean="0">
                <a:hlinkClick r:id="rId7"/>
              </a:rPr>
              <a:t>://</a:t>
            </a:r>
            <a:r>
              <a:rPr lang="en-US" sz="1000" b="1" dirty="0" smtClean="0">
                <a:hlinkClick r:id="rId7"/>
              </a:rPr>
              <a:t>upload.wikimedia.org/wikipedia/commons/thumb/a/a4/P1020476_Paris_VII_Basilique_Saint-Clotilde_rwk.JPG/200px-P1020476_Paris_VII_Basilique_Saint-Clotilde_rwk.JPG</a:t>
            </a:r>
            <a:r>
              <a:rPr lang="en-US" sz="1000" b="1" dirty="0" smtClean="0"/>
              <a:t>&gt; </a:t>
            </a:r>
            <a:endParaRPr lang="en-US" sz="1000" b="1" dirty="0"/>
          </a:p>
        </p:txBody>
      </p:sp>
      <p:pic>
        <p:nvPicPr>
          <p:cNvPr id="13" name="Picture 12" descr="gothic architecture 2nd one.JPG"/>
          <p:cNvPicPr>
            <a:picLocks noChangeAspect="1"/>
          </p:cNvPicPr>
          <p:nvPr/>
        </p:nvPicPr>
        <p:blipFill>
          <a:blip r:embed="rId8" cstate="print"/>
          <a:stretch>
            <a:fillRect/>
          </a:stretch>
        </p:blipFill>
        <p:spPr>
          <a:xfrm>
            <a:off x="6096000" y="1799432"/>
            <a:ext cx="2590800" cy="3915567"/>
          </a:xfrm>
          <a:prstGeom prst="rect">
            <a:avLst/>
          </a:prstGeom>
        </p:spPr>
      </p:pic>
      <p:sp>
        <p:nvSpPr>
          <p:cNvPr id="14" name="TextBox 13"/>
          <p:cNvSpPr txBox="1"/>
          <p:nvPr/>
        </p:nvSpPr>
        <p:spPr>
          <a:xfrm>
            <a:off x="6781800" y="6581001"/>
            <a:ext cx="1981200" cy="276999"/>
          </a:xfrm>
          <a:prstGeom prst="rect">
            <a:avLst/>
          </a:prstGeom>
          <a:noFill/>
        </p:spPr>
        <p:txBody>
          <a:bodyPr wrap="square" rtlCol="0">
            <a:spAutoFit/>
          </a:bodyPr>
          <a:lstStyle/>
          <a:p>
            <a:r>
              <a:rPr lang="en-US" sz="1200" baseline="30000" dirty="0" smtClean="0"/>
              <a:t>4 </a:t>
            </a:r>
            <a:r>
              <a:rPr lang="en-US" sz="1200" dirty="0" smtClean="0"/>
              <a:t>(“Medievalism”)</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Architecture Examples</a:t>
            </a:r>
            <a:endParaRPr lang="en-US" dirty="0"/>
          </a:p>
        </p:txBody>
      </p:sp>
      <p:pic>
        <p:nvPicPr>
          <p:cNvPr id="4" name="Content Placeholder 3" descr="gothic architecture - st peters ny.jpg"/>
          <p:cNvPicPr>
            <a:picLocks noGrp="1" noChangeAspect="1"/>
          </p:cNvPicPr>
          <p:nvPr>
            <p:ph idx="1"/>
          </p:nvPr>
        </p:nvPicPr>
        <p:blipFill>
          <a:blip r:embed="rId3" cstate="print"/>
          <a:stretch>
            <a:fillRect/>
          </a:stretch>
        </p:blipFill>
        <p:spPr>
          <a:xfrm>
            <a:off x="228601" y="1143000"/>
            <a:ext cx="3124200" cy="3831383"/>
          </a:xfrm>
        </p:spPr>
      </p:pic>
      <p:pic>
        <p:nvPicPr>
          <p:cNvPr id="5" name="Picture 4" descr="gothic architecture - palace of westminster.jpg"/>
          <p:cNvPicPr>
            <a:picLocks noChangeAspect="1"/>
          </p:cNvPicPr>
          <p:nvPr/>
        </p:nvPicPr>
        <p:blipFill>
          <a:blip r:embed="rId4" cstate="print"/>
          <a:stretch>
            <a:fillRect/>
          </a:stretch>
        </p:blipFill>
        <p:spPr>
          <a:xfrm>
            <a:off x="3962400" y="1066800"/>
            <a:ext cx="4038600" cy="2638458"/>
          </a:xfrm>
          <a:prstGeom prst="rect">
            <a:avLst/>
          </a:prstGeom>
        </p:spPr>
      </p:pic>
      <p:sp>
        <p:nvSpPr>
          <p:cNvPr id="6" name="TextBox 5"/>
          <p:cNvSpPr txBox="1"/>
          <p:nvPr/>
        </p:nvSpPr>
        <p:spPr>
          <a:xfrm>
            <a:off x="-152400" y="4953000"/>
            <a:ext cx="3581400" cy="1384995"/>
          </a:xfrm>
          <a:prstGeom prst="rect">
            <a:avLst/>
          </a:prstGeom>
          <a:noFill/>
        </p:spPr>
        <p:txBody>
          <a:bodyPr wrap="square" rtlCol="0">
            <a:spAutoFit/>
          </a:bodyPr>
          <a:lstStyle/>
          <a:p>
            <a:pPr algn="ctr"/>
            <a:r>
              <a:rPr lang="en-US" sz="1400" dirty="0" smtClean="0"/>
              <a:t>St. Patrick’s Cathedral in New York, US </a:t>
            </a:r>
            <a:r>
              <a:rPr lang="en-US" sz="1400" baseline="30000" dirty="0" smtClean="0"/>
              <a:t>1</a:t>
            </a:r>
            <a:endParaRPr lang="en-US" sz="1400" dirty="0" smtClean="0"/>
          </a:p>
          <a:p>
            <a:pPr algn="ctr"/>
            <a:r>
              <a:rPr lang="en-US" sz="1400" dirty="0" smtClean="0"/>
              <a:t>James Renwick </a:t>
            </a:r>
            <a:r>
              <a:rPr lang="en-US" sz="1400" baseline="30000" dirty="0" smtClean="0"/>
              <a:t>1</a:t>
            </a:r>
            <a:endParaRPr lang="en-US" sz="1400" dirty="0" smtClean="0"/>
          </a:p>
          <a:p>
            <a:pPr algn="ctr"/>
            <a:r>
              <a:rPr lang="en-US" sz="1000" u="sng" dirty="0" smtClean="0">
                <a:hlinkClick r:id="rId5"/>
              </a:rPr>
              <a:t>http</a:t>
            </a:r>
            <a:r>
              <a:rPr lang="en-US" sz="1000" u="sng" dirty="0" smtClean="0">
                <a:hlinkClick r:id="rId5"/>
              </a:rPr>
              <a:t>://</a:t>
            </a:r>
            <a:r>
              <a:rPr lang="en-US" sz="1000" u="sng" dirty="0" smtClean="0">
                <a:hlinkClick r:id="rId5"/>
              </a:rPr>
              <a:t>www.visitingdc.com/images/st-patricks-cathedral-address.jpg</a:t>
            </a:r>
            <a:r>
              <a:rPr lang="en-US" sz="1000" dirty="0" smtClean="0"/>
              <a:t/>
            </a:r>
            <a:br>
              <a:rPr lang="en-US" sz="1000" dirty="0" smtClean="0"/>
            </a:br>
            <a:r>
              <a:rPr lang="en-US" dirty="0" smtClean="0"/>
              <a:t/>
            </a:r>
            <a:br>
              <a:rPr lang="en-US" dirty="0" smtClean="0"/>
            </a:br>
            <a:endParaRPr lang="en-US" dirty="0" smtClean="0"/>
          </a:p>
        </p:txBody>
      </p:sp>
      <p:sp>
        <p:nvSpPr>
          <p:cNvPr id="8" name="TextBox 7"/>
          <p:cNvSpPr txBox="1"/>
          <p:nvPr/>
        </p:nvSpPr>
        <p:spPr>
          <a:xfrm>
            <a:off x="4191000" y="3657600"/>
            <a:ext cx="3581400" cy="1538883"/>
          </a:xfrm>
          <a:prstGeom prst="rect">
            <a:avLst/>
          </a:prstGeom>
          <a:noFill/>
        </p:spPr>
        <p:txBody>
          <a:bodyPr wrap="square" rtlCol="0">
            <a:spAutoFit/>
          </a:bodyPr>
          <a:lstStyle/>
          <a:p>
            <a:pPr algn="ctr"/>
            <a:r>
              <a:rPr lang="en-US" sz="1400" dirty="0" smtClean="0"/>
              <a:t>Palace of Westminster in London, UK </a:t>
            </a:r>
            <a:r>
              <a:rPr lang="en-US" sz="1400" baseline="30000" dirty="0" smtClean="0"/>
              <a:t>2</a:t>
            </a:r>
            <a:endParaRPr lang="en-US" sz="1400" dirty="0" smtClean="0"/>
          </a:p>
          <a:p>
            <a:pPr algn="ctr"/>
            <a:r>
              <a:rPr lang="en-US" sz="1400" dirty="0" smtClean="0"/>
              <a:t>Rebuilt by Charles Barry </a:t>
            </a:r>
            <a:r>
              <a:rPr lang="en-US" sz="1400" baseline="30000" dirty="0" smtClean="0"/>
              <a:t>2</a:t>
            </a:r>
            <a:endParaRPr lang="en-US" sz="1400" dirty="0" smtClean="0"/>
          </a:p>
          <a:p>
            <a:pPr algn="ctr"/>
            <a:r>
              <a:rPr lang="en-US" sz="1000" u="sng" dirty="0" smtClean="0">
                <a:hlinkClick r:id="rId6"/>
              </a:rPr>
              <a:t>http://planetquorum.com/Trotamundos/imTrotamundos/Londres-%</a:t>
            </a:r>
            <a:r>
              <a:rPr lang="en-US" sz="1000" u="sng" dirty="0" smtClean="0">
                <a:hlinkClick r:id="rId6"/>
              </a:rPr>
              <a:t>20Palacio%20westminster.jpg</a:t>
            </a:r>
            <a:endParaRPr lang="en-US" sz="1000" u="sng" dirty="0" smtClean="0"/>
          </a:p>
          <a:p>
            <a:pPr algn="ctr"/>
            <a:r>
              <a:rPr lang="en-US" sz="1000" dirty="0" smtClean="0"/>
              <a:t/>
            </a:r>
            <a:br>
              <a:rPr lang="en-US" sz="1000" dirty="0" smtClean="0"/>
            </a:br>
            <a:r>
              <a:rPr lang="en-US" dirty="0" smtClean="0"/>
              <a:t/>
            </a:r>
            <a:br>
              <a:rPr lang="en-US" dirty="0" smtClean="0"/>
            </a:br>
            <a:endParaRPr lang="en-US" dirty="0" smtClean="0"/>
          </a:p>
        </p:txBody>
      </p:sp>
      <p:sp>
        <p:nvSpPr>
          <p:cNvPr id="10" name="TextBox 9"/>
          <p:cNvSpPr txBox="1"/>
          <p:nvPr/>
        </p:nvSpPr>
        <p:spPr>
          <a:xfrm>
            <a:off x="381000" y="6581001"/>
            <a:ext cx="2057400" cy="276999"/>
          </a:xfrm>
          <a:prstGeom prst="rect">
            <a:avLst/>
          </a:prstGeom>
          <a:noFill/>
        </p:spPr>
        <p:txBody>
          <a:bodyPr wrap="square" rtlCol="0">
            <a:spAutoFit/>
          </a:bodyPr>
          <a:lstStyle/>
          <a:p>
            <a:r>
              <a:rPr lang="en-US" sz="1200" baseline="30000" dirty="0" smtClean="0"/>
              <a:t>1</a:t>
            </a:r>
            <a:r>
              <a:rPr lang="en-US" sz="1200" dirty="0" smtClean="0"/>
              <a:t> (Franz)</a:t>
            </a:r>
            <a:endParaRPr lang="en-US" sz="1200" dirty="0"/>
          </a:p>
        </p:txBody>
      </p:sp>
      <p:sp>
        <p:nvSpPr>
          <p:cNvPr id="11" name="TextBox 10"/>
          <p:cNvSpPr txBox="1"/>
          <p:nvPr/>
        </p:nvSpPr>
        <p:spPr>
          <a:xfrm>
            <a:off x="1295400" y="6581001"/>
            <a:ext cx="2057400" cy="276999"/>
          </a:xfrm>
          <a:prstGeom prst="rect">
            <a:avLst/>
          </a:prstGeom>
          <a:noFill/>
        </p:spPr>
        <p:txBody>
          <a:bodyPr wrap="square" rtlCol="0">
            <a:spAutoFit/>
          </a:bodyPr>
          <a:lstStyle/>
          <a:p>
            <a:r>
              <a:rPr lang="en-US" sz="1200" baseline="30000" dirty="0" smtClean="0"/>
              <a:t>2</a:t>
            </a:r>
            <a:r>
              <a:rPr lang="en-US" sz="1200" dirty="0" smtClean="0"/>
              <a:t> (“Palace of Westminster”)</a:t>
            </a:r>
            <a:endParaRPr lang="en-US" sz="1200" dirty="0"/>
          </a:p>
        </p:txBody>
      </p:sp>
      <p:pic>
        <p:nvPicPr>
          <p:cNvPr id="12" name="Picture 11" descr="gothic architecture - fonthill plate.jpg"/>
          <p:cNvPicPr>
            <a:picLocks noChangeAspect="1"/>
          </p:cNvPicPr>
          <p:nvPr/>
        </p:nvPicPr>
        <p:blipFill>
          <a:blip r:embed="rId7" cstate="print"/>
          <a:stretch>
            <a:fillRect/>
          </a:stretch>
        </p:blipFill>
        <p:spPr>
          <a:xfrm>
            <a:off x="3581400" y="4495800"/>
            <a:ext cx="2901569" cy="2362200"/>
          </a:xfrm>
          <a:prstGeom prst="rect">
            <a:avLst/>
          </a:prstGeom>
        </p:spPr>
      </p:pic>
      <p:sp>
        <p:nvSpPr>
          <p:cNvPr id="13" name="TextBox 12"/>
          <p:cNvSpPr txBox="1"/>
          <p:nvPr/>
        </p:nvSpPr>
        <p:spPr>
          <a:xfrm>
            <a:off x="6705600" y="4800600"/>
            <a:ext cx="2133600" cy="1569660"/>
          </a:xfrm>
          <a:prstGeom prst="rect">
            <a:avLst/>
          </a:prstGeom>
          <a:noFill/>
        </p:spPr>
        <p:txBody>
          <a:bodyPr wrap="square" rtlCol="0">
            <a:spAutoFit/>
          </a:bodyPr>
          <a:lstStyle/>
          <a:p>
            <a:pPr algn="ctr"/>
            <a:r>
              <a:rPr lang="en-US" sz="1400" dirty="0" err="1" smtClean="0"/>
              <a:t>Fonthill</a:t>
            </a:r>
            <a:r>
              <a:rPr lang="en-US" sz="1400" dirty="0" smtClean="0"/>
              <a:t> Abbey (Wiltshire, England, before burned) </a:t>
            </a:r>
            <a:r>
              <a:rPr lang="en-US" sz="1400" baseline="30000" dirty="0" smtClean="0"/>
              <a:t>2</a:t>
            </a:r>
            <a:endParaRPr lang="en-US" sz="1400" dirty="0" smtClean="0"/>
          </a:p>
          <a:p>
            <a:pPr algn="ctr"/>
            <a:r>
              <a:rPr lang="en-US" sz="1400" dirty="0" smtClean="0"/>
              <a:t>James Wyatt </a:t>
            </a:r>
            <a:r>
              <a:rPr lang="en-US" sz="1400" baseline="30000" dirty="0" smtClean="0"/>
              <a:t>2</a:t>
            </a:r>
            <a:endParaRPr lang="en-US" sz="1400" dirty="0" smtClean="0"/>
          </a:p>
          <a:p>
            <a:pPr algn="ctr"/>
            <a:r>
              <a:rPr lang="en-US" sz="1000" dirty="0" smtClean="0">
                <a:hlinkClick r:id="rId8"/>
              </a:rPr>
              <a:t>http://upload.wikimedia.org/wikipedia/commons/thumb/5/54/Fonthill_-_plate_11.jpg/737px-Fonthill_-_</a:t>
            </a:r>
            <a:r>
              <a:rPr lang="en-US" sz="1000" dirty="0" smtClean="0">
                <a:hlinkClick r:id="rId8"/>
              </a:rPr>
              <a:t>plate_11.jpg</a:t>
            </a:r>
            <a:endParaRPr lang="en-US" sz="1000" dirty="0" smtClean="0"/>
          </a:p>
          <a:p>
            <a:endParaRPr lang="en-US" sz="1400" dirty="0"/>
          </a:p>
        </p:txBody>
      </p:sp>
      <p:sp>
        <p:nvSpPr>
          <p:cNvPr id="14" name="TextBox 13"/>
          <p:cNvSpPr txBox="1"/>
          <p:nvPr/>
        </p:nvSpPr>
        <p:spPr>
          <a:xfrm>
            <a:off x="6629400" y="6581001"/>
            <a:ext cx="2057400" cy="276999"/>
          </a:xfrm>
          <a:prstGeom prst="rect">
            <a:avLst/>
          </a:prstGeom>
          <a:noFill/>
        </p:spPr>
        <p:txBody>
          <a:bodyPr wrap="square" rtlCol="0">
            <a:spAutoFit/>
          </a:bodyPr>
          <a:lstStyle/>
          <a:p>
            <a:r>
              <a:rPr lang="en-US" sz="1200" baseline="30000" dirty="0" smtClean="0"/>
              <a:t>3</a:t>
            </a:r>
            <a:r>
              <a:rPr lang="en-US" sz="1200" dirty="0" smtClean="0"/>
              <a:t> (“</a:t>
            </a:r>
            <a:r>
              <a:rPr lang="en-US" sz="1200" dirty="0" err="1" smtClean="0"/>
              <a:t>Fonthill</a:t>
            </a:r>
            <a:r>
              <a:rPr lang="en-US" sz="1200" dirty="0" smtClean="0"/>
              <a:t> Abbey”)</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Sculpture</a:t>
            </a:r>
            <a:endParaRPr lang="en-US" dirty="0"/>
          </a:p>
        </p:txBody>
      </p:sp>
      <p:sp>
        <p:nvSpPr>
          <p:cNvPr id="3" name="Content Placeholder 2"/>
          <p:cNvSpPr>
            <a:spLocks noGrp="1"/>
          </p:cNvSpPr>
          <p:nvPr>
            <p:ph idx="1"/>
          </p:nvPr>
        </p:nvSpPr>
        <p:spPr>
          <a:xfrm>
            <a:off x="0" y="685800"/>
            <a:ext cx="9144000" cy="4754563"/>
          </a:xfrm>
        </p:spPr>
        <p:txBody>
          <a:bodyPr/>
          <a:lstStyle/>
          <a:p>
            <a:r>
              <a:rPr lang="en-US" dirty="0" smtClean="0"/>
              <a:t>Sculpture more imaginative, emotional </a:t>
            </a:r>
            <a:r>
              <a:rPr lang="en-US" baseline="30000" dirty="0" smtClean="0"/>
              <a:t>1</a:t>
            </a:r>
            <a:endParaRPr lang="en-US" dirty="0" smtClean="0"/>
          </a:p>
          <a:p>
            <a:r>
              <a:rPr lang="en-US" dirty="0" smtClean="0"/>
              <a:t>Sculptors have less restrictions </a:t>
            </a:r>
            <a:r>
              <a:rPr lang="en-US" baseline="30000" dirty="0" smtClean="0"/>
              <a:t>1</a:t>
            </a:r>
            <a:endParaRPr lang="en-US" dirty="0" smtClean="0"/>
          </a:p>
          <a:p>
            <a:r>
              <a:rPr lang="en-US" dirty="0" smtClean="0"/>
              <a:t>Famous sculptors:</a:t>
            </a:r>
          </a:p>
          <a:p>
            <a:pPr lvl="1"/>
            <a:r>
              <a:rPr lang="en-US" dirty="0" smtClean="0"/>
              <a:t>François </a:t>
            </a:r>
            <a:r>
              <a:rPr lang="en-US" dirty="0" smtClean="0"/>
              <a:t>Rude </a:t>
            </a:r>
            <a:r>
              <a:rPr lang="en-US" baseline="30000" dirty="0" smtClean="0"/>
              <a:t>1</a:t>
            </a:r>
            <a:endParaRPr lang="en-US" dirty="0" smtClean="0"/>
          </a:p>
          <a:p>
            <a:pPr lvl="1"/>
            <a:r>
              <a:rPr lang="en-US" dirty="0" smtClean="0"/>
              <a:t>Antoine Louis </a:t>
            </a:r>
            <a:r>
              <a:rPr lang="en-US" dirty="0" err="1" smtClean="0"/>
              <a:t>Barye</a:t>
            </a:r>
            <a:r>
              <a:rPr lang="en-US" dirty="0" smtClean="0"/>
              <a:t> </a:t>
            </a:r>
            <a:r>
              <a:rPr lang="en-US" baseline="30000" dirty="0" smtClean="0"/>
              <a:t>1</a:t>
            </a:r>
            <a:endParaRPr lang="en-US" dirty="0" smtClean="0"/>
          </a:p>
          <a:p>
            <a:pPr lvl="1"/>
            <a:r>
              <a:rPr lang="en-US" dirty="0" smtClean="0"/>
              <a:t>David </a:t>
            </a:r>
            <a:r>
              <a:rPr lang="en-US" dirty="0" err="1" smtClean="0"/>
              <a:t>d’Angers</a:t>
            </a:r>
            <a:r>
              <a:rPr lang="en-US" dirty="0" smtClean="0"/>
              <a:t> </a:t>
            </a:r>
            <a:r>
              <a:rPr lang="en-US" baseline="30000" dirty="0" smtClean="0"/>
              <a:t>2</a:t>
            </a:r>
            <a:endParaRPr lang="en-US" dirty="0" smtClean="0"/>
          </a:p>
        </p:txBody>
      </p:sp>
      <p:pic>
        <p:nvPicPr>
          <p:cNvPr id="4" name="Picture 3" descr="Arc de triomph - rude.jpg"/>
          <p:cNvPicPr>
            <a:picLocks noChangeAspect="1"/>
          </p:cNvPicPr>
          <p:nvPr/>
        </p:nvPicPr>
        <p:blipFill>
          <a:blip r:embed="rId3" cstate="print"/>
          <a:stretch>
            <a:fillRect/>
          </a:stretch>
        </p:blipFill>
        <p:spPr>
          <a:xfrm>
            <a:off x="228600" y="3962400"/>
            <a:ext cx="3429000" cy="2664949"/>
          </a:xfrm>
          <a:prstGeom prst="rect">
            <a:avLst/>
          </a:prstGeom>
        </p:spPr>
      </p:pic>
      <p:sp>
        <p:nvSpPr>
          <p:cNvPr id="5" name="TextBox 4"/>
          <p:cNvSpPr txBox="1"/>
          <p:nvPr/>
        </p:nvSpPr>
        <p:spPr>
          <a:xfrm>
            <a:off x="3657600" y="5442228"/>
            <a:ext cx="1752600" cy="1415772"/>
          </a:xfrm>
          <a:prstGeom prst="rect">
            <a:avLst/>
          </a:prstGeom>
          <a:noFill/>
        </p:spPr>
        <p:txBody>
          <a:bodyPr wrap="square" rtlCol="0">
            <a:spAutoFit/>
          </a:bodyPr>
          <a:lstStyle/>
          <a:p>
            <a:pPr algn="ctr"/>
            <a:r>
              <a:rPr lang="en-US" sz="1400" i="1" dirty="0" smtClean="0"/>
              <a:t>Arc de </a:t>
            </a:r>
            <a:r>
              <a:rPr lang="en-US" sz="1400" i="1" dirty="0" err="1" smtClean="0"/>
              <a:t>Triomphe</a:t>
            </a:r>
            <a:endParaRPr lang="en-US" sz="1400" i="1" dirty="0" smtClean="0"/>
          </a:p>
          <a:p>
            <a:pPr marL="0" lvl="1" algn="ctr"/>
            <a:r>
              <a:rPr lang="en-US" sz="1400" dirty="0" smtClean="0"/>
              <a:t>François </a:t>
            </a:r>
            <a:r>
              <a:rPr lang="en-US" sz="1400" dirty="0" smtClean="0"/>
              <a:t>Rude</a:t>
            </a:r>
          </a:p>
          <a:p>
            <a:pPr algn="ctr"/>
            <a:r>
              <a:rPr lang="en-US" sz="1000" dirty="0" smtClean="0">
                <a:hlinkClick r:id="rId4"/>
              </a:rPr>
              <a:t>http://</a:t>
            </a:r>
            <a:r>
              <a:rPr lang="en-US" sz="1000" dirty="0" smtClean="0">
                <a:hlinkClick r:id="rId4"/>
              </a:rPr>
              <a:t>www.travlang.com/blog/wp-content/uploads/2010/04/arc-de-triomphe_11.jpg</a:t>
            </a:r>
            <a:endParaRPr lang="en-US" sz="1000" dirty="0" smtClean="0"/>
          </a:p>
          <a:p>
            <a:pPr algn="ctr"/>
            <a:endParaRPr lang="en-US" dirty="0" smtClean="0"/>
          </a:p>
        </p:txBody>
      </p:sp>
      <p:pic>
        <p:nvPicPr>
          <p:cNvPr id="6" name="Picture 5" descr="David_Angers_Louvre_LP1556.jpg"/>
          <p:cNvPicPr>
            <a:picLocks noChangeAspect="1"/>
          </p:cNvPicPr>
          <p:nvPr/>
        </p:nvPicPr>
        <p:blipFill>
          <a:blip r:embed="rId5" cstate="print"/>
          <a:stretch>
            <a:fillRect/>
          </a:stretch>
        </p:blipFill>
        <p:spPr>
          <a:xfrm>
            <a:off x="6096000" y="1371600"/>
            <a:ext cx="2865887" cy="5257800"/>
          </a:xfrm>
          <a:prstGeom prst="rect">
            <a:avLst/>
          </a:prstGeom>
        </p:spPr>
      </p:pic>
      <p:sp>
        <p:nvSpPr>
          <p:cNvPr id="7" name="TextBox 6"/>
          <p:cNvSpPr txBox="1"/>
          <p:nvPr/>
        </p:nvSpPr>
        <p:spPr>
          <a:xfrm>
            <a:off x="7162800" y="381000"/>
            <a:ext cx="1981200" cy="1261884"/>
          </a:xfrm>
          <a:prstGeom prst="rect">
            <a:avLst/>
          </a:prstGeom>
          <a:noFill/>
        </p:spPr>
        <p:txBody>
          <a:bodyPr wrap="square" rtlCol="0">
            <a:spAutoFit/>
          </a:bodyPr>
          <a:lstStyle/>
          <a:p>
            <a:pPr algn="ctr"/>
            <a:r>
              <a:rPr lang="en-US" sz="1400" i="1" dirty="0" smtClean="0"/>
              <a:t>Wounded </a:t>
            </a:r>
            <a:r>
              <a:rPr lang="en-US" sz="1400" i="1" dirty="0" err="1" smtClean="0"/>
              <a:t>Philopoemen</a:t>
            </a:r>
            <a:endParaRPr lang="en-US" sz="1400" i="1" dirty="0" smtClean="0"/>
          </a:p>
          <a:p>
            <a:pPr marL="0" lvl="1" algn="ctr"/>
            <a:r>
              <a:rPr lang="en-US" sz="1400" dirty="0" smtClean="0"/>
              <a:t>David </a:t>
            </a:r>
            <a:r>
              <a:rPr lang="en-US" sz="1400" dirty="0" err="1" smtClean="0"/>
              <a:t>d’Angers</a:t>
            </a:r>
            <a:endParaRPr lang="en-US" sz="1400" dirty="0" smtClean="0"/>
          </a:p>
          <a:p>
            <a:pPr algn="ctr"/>
            <a:r>
              <a:rPr lang="en-US" sz="1000" dirty="0" smtClean="0">
                <a:hlinkClick r:id="rId4"/>
              </a:rPr>
              <a:t>http://</a:t>
            </a:r>
            <a:r>
              <a:rPr lang="en-US" sz="1000" dirty="0" smtClean="0">
                <a:hlinkClick r:id="rId4"/>
              </a:rPr>
              <a:t>www.travlang.com/blog/wp-content/uploads/2010/04/arc-de-triomphe_11.jpg</a:t>
            </a:r>
            <a:endParaRPr lang="en-US" sz="1000" dirty="0" smtClean="0"/>
          </a:p>
          <a:p>
            <a:pPr algn="ctr"/>
            <a:endParaRPr lang="en-US" dirty="0" smtClean="0"/>
          </a:p>
        </p:txBody>
      </p:sp>
      <p:pic>
        <p:nvPicPr>
          <p:cNvPr id="8" name="Picture 7" descr="hercules sitting on bull - barye.jpg"/>
          <p:cNvPicPr>
            <a:picLocks noChangeAspect="1"/>
          </p:cNvPicPr>
          <p:nvPr/>
        </p:nvPicPr>
        <p:blipFill>
          <a:blip r:embed="rId6" cstate="print"/>
          <a:stretch>
            <a:fillRect/>
          </a:stretch>
        </p:blipFill>
        <p:spPr>
          <a:xfrm>
            <a:off x="3886200" y="2971800"/>
            <a:ext cx="2157083" cy="2366962"/>
          </a:xfrm>
          <a:prstGeom prst="rect">
            <a:avLst/>
          </a:prstGeom>
        </p:spPr>
      </p:pic>
      <p:cxnSp>
        <p:nvCxnSpPr>
          <p:cNvPr id="10" name="Straight Arrow Connector 9"/>
          <p:cNvCxnSpPr/>
          <p:nvPr/>
        </p:nvCxnSpPr>
        <p:spPr>
          <a:xfrm flipH="1">
            <a:off x="3733800" y="5638800"/>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010400" y="609600"/>
            <a:ext cx="152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86200" y="1981200"/>
            <a:ext cx="2057400" cy="1138773"/>
          </a:xfrm>
          <a:prstGeom prst="rect">
            <a:avLst/>
          </a:prstGeom>
          <a:noFill/>
        </p:spPr>
        <p:txBody>
          <a:bodyPr wrap="square" rtlCol="0">
            <a:spAutoFit/>
          </a:bodyPr>
          <a:lstStyle/>
          <a:p>
            <a:pPr algn="ctr"/>
            <a:r>
              <a:rPr lang="en-US" sz="1400" i="1" dirty="0" smtClean="0"/>
              <a:t>Hercules Sitting on a Bull</a:t>
            </a:r>
          </a:p>
          <a:p>
            <a:pPr algn="ctr"/>
            <a:r>
              <a:rPr lang="en-US" sz="1400" dirty="0" smtClean="0"/>
              <a:t>Antoine Louis </a:t>
            </a:r>
            <a:r>
              <a:rPr lang="en-US" sz="1400" dirty="0" err="1" smtClean="0"/>
              <a:t>Bayre</a:t>
            </a:r>
            <a:endParaRPr lang="en-US" sz="1400" dirty="0" smtClean="0"/>
          </a:p>
          <a:p>
            <a:pPr algn="ctr"/>
            <a:r>
              <a:rPr lang="en-US" sz="1000" dirty="0" smtClean="0">
                <a:hlinkClick r:id="rId7"/>
              </a:rPr>
              <a:t>http://</a:t>
            </a:r>
            <a:r>
              <a:rPr lang="en-US" sz="1000" dirty="0" smtClean="0">
                <a:hlinkClick r:id="rId7"/>
              </a:rPr>
              <a:t>upload.wikimedia.org/wikipedia/commons/c/cb/Barye_Hercules.jpg</a:t>
            </a:r>
            <a:endParaRPr lang="en-US" sz="1000" dirty="0" smtClean="0"/>
          </a:p>
          <a:p>
            <a:endParaRPr lang="en-US" sz="1000" dirty="0"/>
          </a:p>
        </p:txBody>
      </p:sp>
      <p:sp>
        <p:nvSpPr>
          <p:cNvPr id="14" name="TextBox 13"/>
          <p:cNvSpPr txBox="1"/>
          <p:nvPr/>
        </p:nvSpPr>
        <p:spPr>
          <a:xfrm>
            <a:off x="381000" y="6581001"/>
            <a:ext cx="2057400" cy="276999"/>
          </a:xfrm>
          <a:prstGeom prst="rect">
            <a:avLst/>
          </a:prstGeom>
          <a:noFill/>
        </p:spPr>
        <p:txBody>
          <a:bodyPr wrap="square" rtlCol="0">
            <a:spAutoFit/>
          </a:bodyPr>
          <a:lstStyle/>
          <a:p>
            <a:r>
              <a:rPr lang="en-US" sz="1200" baseline="30000" dirty="0" smtClean="0"/>
              <a:t>1</a:t>
            </a:r>
            <a:r>
              <a:rPr lang="en-US" sz="1200" dirty="0" smtClean="0"/>
              <a:t> (</a:t>
            </a:r>
            <a:r>
              <a:rPr lang="en-US" sz="1200" dirty="0" err="1" smtClean="0"/>
              <a:t>Springstun</a:t>
            </a:r>
            <a:r>
              <a:rPr lang="en-US" sz="1200" dirty="0" smtClean="0"/>
              <a:t>)</a:t>
            </a:r>
            <a:endParaRPr lang="en-US" sz="1200" dirty="0"/>
          </a:p>
        </p:txBody>
      </p:sp>
      <p:sp>
        <p:nvSpPr>
          <p:cNvPr id="15" name="TextBox 14"/>
          <p:cNvSpPr txBox="1"/>
          <p:nvPr/>
        </p:nvSpPr>
        <p:spPr>
          <a:xfrm>
            <a:off x="1524000" y="6581001"/>
            <a:ext cx="2057400" cy="276999"/>
          </a:xfrm>
          <a:prstGeom prst="rect">
            <a:avLst/>
          </a:prstGeom>
          <a:noFill/>
        </p:spPr>
        <p:txBody>
          <a:bodyPr wrap="square" rtlCol="0">
            <a:spAutoFit/>
          </a:bodyPr>
          <a:lstStyle/>
          <a:p>
            <a:r>
              <a:rPr lang="en-US" sz="1200" baseline="30000" dirty="0" smtClean="0"/>
              <a:t>2</a:t>
            </a:r>
            <a:r>
              <a:rPr lang="en-US" sz="1200" dirty="0" smtClean="0"/>
              <a:t> (Wiki – “Romanticism”)</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Music</a:t>
            </a:r>
            <a:endParaRPr lang="en-US" dirty="0"/>
          </a:p>
        </p:txBody>
      </p:sp>
      <p:sp>
        <p:nvSpPr>
          <p:cNvPr id="3" name="Content Placeholder 2"/>
          <p:cNvSpPr>
            <a:spLocks noGrp="1"/>
          </p:cNvSpPr>
          <p:nvPr>
            <p:ph idx="1"/>
          </p:nvPr>
        </p:nvSpPr>
        <p:spPr>
          <a:xfrm>
            <a:off x="304800" y="685800"/>
            <a:ext cx="8382000" cy="5943600"/>
          </a:xfrm>
        </p:spPr>
        <p:txBody>
          <a:bodyPr>
            <a:normAutofit fontScale="62500" lnSpcReduction="20000"/>
          </a:bodyPr>
          <a:lstStyle/>
          <a:p>
            <a:r>
              <a:rPr lang="en-US" dirty="0" smtClean="0"/>
              <a:t>Roughly 1830-1900 </a:t>
            </a:r>
            <a:r>
              <a:rPr lang="en-US" baseline="30000" dirty="0" smtClean="0"/>
              <a:t>1</a:t>
            </a:r>
            <a:endParaRPr lang="en-US" dirty="0" smtClean="0"/>
          </a:p>
          <a:p>
            <a:r>
              <a:rPr lang="en-US" dirty="0" smtClean="0"/>
              <a:t>Influenced by Ludwig van Beethoven</a:t>
            </a:r>
          </a:p>
          <a:p>
            <a:pPr lvl="1"/>
            <a:r>
              <a:rPr lang="en-US" dirty="0" smtClean="0"/>
              <a:t>Beethoven is considered “bridge” between two Classical period and Romantic period</a:t>
            </a:r>
          </a:p>
          <a:p>
            <a:r>
              <a:rPr lang="en-US" dirty="0" smtClean="0"/>
              <a:t>About </a:t>
            </a:r>
            <a:r>
              <a:rPr lang="en-US" b="1" dirty="0" smtClean="0"/>
              <a:t>feelings, experiences, people </a:t>
            </a:r>
            <a:r>
              <a:rPr lang="en-US" baseline="30000" dirty="0" smtClean="0"/>
              <a:t>1</a:t>
            </a:r>
            <a:endParaRPr lang="en-US" dirty="0"/>
          </a:p>
          <a:p>
            <a:r>
              <a:rPr lang="en-US" dirty="0" smtClean="0"/>
              <a:t>Titles described the piece </a:t>
            </a:r>
            <a:r>
              <a:rPr lang="en-US" baseline="30000" dirty="0" smtClean="0"/>
              <a:t>1</a:t>
            </a:r>
            <a:endParaRPr lang="en-US" dirty="0" smtClean="0"/>
          </a:p>
          <a:p>
            <a:pPr lvl="1"/>
            <a:r>
              <a:rPr lang="en-US" dirty="0" smtClean="0"/>
              <a:t>Previous musical periods (Baroque, Classical) used the music form (Symphony, Sonata, etc.) and numbers</a:t>
            </a:r>
          </a:p>
          <a:p>
            <a:pPr lvl="1"/>
            <a:r>
              <a:rPr lang="en-US" dirty="0" smtClean="0"/>
              <a:t>Ex: “</a:t>
            </a:r>
            <a:r>
              <a:rPr lang="en-US" dirty="0" err="1" smtClean="0"/>
              <a:t>Valse</a:t>
            </a:r>
            <a:r>
              <a:rPr lang="en-US" dirty="0" smtClean="0"/>
              <a:t> </a:t>
            </a:r>
            <a:r>
              <a:rPr lang="en-US" dirty="0" err="1" smtClean="0"/>
              <a:t>Melacolique</a:t>
            </a:r>
            <a:r>
              <a:rPr lang="en-US" dirty="0" smtClean="0"/>
              <a:t>” by </a:t>
            </a:r>
            <a:r>
              <a:rPr lang="en-US" dirty="0" err="1" smtClean="0"/>
              <a:t>Rebikoff</a:t>
            </a:r>
            <a:r>
              <a:rPr lang="en-US" dirty="0" smtClean="0"/>
              <a:t>, “Curious Story” by Heller </a:t>
            </a:r>
            <a:r>
              <a:rPr lang="en-US" baseline="30000" dirty="0" smtClean="0"/>
              <a:t>1</a:t>
            </a:r>
            <a:endParaRPr lang="en-US" dirty="0" smtClean="0"/>
          </a:p>
          <a:p>
            <a:r>
              <a:rPr lang="en-US" dirty="0" smtClean="0"/>
              <a:t>Classical music is more conservative, balanced; Romantic music is </a:t>
            </a:r>
            <a:r>
              <a:rPr lang="en-US" b="1" dirty="0" smtClean="0"/>
              <a:t>varied, unexpected </a:t>
            </a:r>
            <a:r>
              <a:rPr lang="en-US" baseline="30000" dirty="0" smtClean="0"/>
              <a:t>2</a:t>
            </a:r>
            <a:endParaRPr lang="en-US" dirty="0" smtClean="0"/>
          </a:p>
          <a:p>
            <a:r>
              <a:rPr lang="en-US" dirty="0" smtClean="0"/>
              <a:t>Influenced by literature, art </a:t>
            </a:r>
            <a:r>
              <a:rPr lang="en-US" baseline="30000" dirty="0" smtClean="0"/>
              <a:t>2</a:t>
            </a:r>
            <a:endParaRPr lang="en-US" dirty="0" smtClean="0"/>
          </a:p>
          <a:p>
            <a:pPr lvl="1"/>
            <a:r>
              <a:rPr lang="en-US" dirty="0" smtClean="0"/>
              <a:t>Sometimes tied together</a:t>
            </a:r>
          </a:p>
          <a:p>
            <a:pPr lvl="2"/>
            <a:r>
              <a:rPr lang="en-US" dirty="0" smtClean="0"/>
              <a:t>Ex: “Ave Maria” by Schubert  composed as a</a:t>
            </a:r>
          </a:p>
          <a:p>
            <a:pPr lvl="2">
              <a:buNone/>
            </a:pPr>
            <a:r>
              <a:rPr lang="en-US" dirty="0" smtClean="0"/>
              <a:t>	</a:t>
            </a:r>
            <a:r>
              <a:rPr lang="en-US" dirty="0" smtClean="0"/>
              <a:t> setting for poem “Lady on the Lake” by Walter Scott </a:t>
            </a:r>
            <a:r>
              <a:rPr lang="en-US" baseline="30000" dirty="0" smtClean="0"/>
              <a:t>3</a:t>
            </a:r>
            <a:endParaRPr lang="en-US" dirty="0" smtClean="0"/>
          </a:p>
          <a:p>
            <a:r>
              <a:rPr lang="en-US" b="1" dirty="0" smtClean="0"/>
              <a:t>Characteristics</a:t>
            </a:r>
            <a:r>
              <a:rPr lang="en-US" dirty="0" smtClean="0"/>
              <a:t>:</a:t>
            </a:r>
          </a:p>
          <a:p>
            <a:pPr lvl="1"/>
            <a:r>
              <a:rPr lang="en-US" dirty="0" smtClean="0"/>
              <a:t>More intricate, colorful melodies </a:t>
            </a:r>
            <a:r>
              <a:rPr lang="en-US" baseline="30000" dirty="0" smtClean="0"/>
              <a:t>1</a:t>
            </a:r>
            <a:endParaRPr lang="en-US" dirty="0" smtClean="0"/>
          </a:p>
          <a:p>
            <a:pPr lvl="2"/>
            <a:r>
              <a:rPr lang="en-US" dirty="0" smtClean="0"/>
              <a:t>Uses more unusual tones </a:t>
            </a:r>
            <a:r>
              <a:rPr lang="en-US" baseline="30000" dirty="0" smtClean="0"/>
              <a:t>2</a:t>
            </a:r>
            <a:endParaRPr lang="en-US" dirty="0" smtClean="0"/>
          </a:p>
          <a:p>
            <a:pPr lvl="1"/>
            <a:r>
              <a:rPr lang="en-US" dirty="0" smtClean="0"/>
              <a:t>Lyrical feel </a:t>
            </a:r>
            <a:r>
              <a:rPr lang="en-US" baseline="30000" dirty="0" smtClean="0"/>
              <a:t>1</a:t>
            </a:r>
            <a:endParaRPr lang="en-US" dirty="0" smtClean="0"/>
          </a:p>
          <a:p>
            <a:pPr lvl="1"/>
            <a:r>
              <a:rPr lang="en-US" dirty="0" smtClean="0"/>
              <a:t>More complicated rhythms </a:t>
            </a:r>
            <a:r>
              <a:rPr lang="en-US" baseline="30000" dirty="0" smtClean="0"/>
              <a:t>1</a:t>
            </a:r>
            <a:endParaRPr lang="en-US" dirty="0" smtClean="0"/>
          </a:p>
          <a:p>
            <a:pPr lvl="2"/>
            <a:r>
              <a:rPr lang="en-US" dirty="0" smtClean="0"/>
              <a:t>Ex: syncopations, dotted notes, cross rhythms </a:t>
            </a:r>
            <a:r>
              <a:rPr lang="en-US" baseline="30000" dirty="0" smtClean="0"/>
              <a:t>1</a:t>
            </a:r>
            <a:endParaRPr lang="en-US" dirty="0" smtClean="0"/>
          </a:p>
          <a:p>
            <a:pPr lvl="3"/>
            <a:r>
              <a:rPr lang="en-US" dirty="0" smtClean="0"/>
              <a:t>Ex: </a:t>
            </a:r>
            <a:r>
              <a:rPr lang="en-US" i="1" dirty="0" smtClean="0"/>
              <a:t>Fantasie-Impromptu</a:t>
            </a:r>
            <a:r>
              <a:rPr lang="en-US" dirty="0" smtClean="0"/>
              <a:t> by Chopin</a:t>
            </a:r>
          </a:p>
          <a:p>
            <a:endParaRPr lang="en-US" dirty="0" smtClean="0"/>
          </a:p>
        </p:txBody>
      </p:sp>
      <p:sp>
        <p:nvSpPr>
          <p:cNvPr id="4" name="TextBox 3"/>
          <p:cNvSpPr txBox="1"/>
          <p:nvPr/>
        </p:nvSpPr>
        <p:spPr>
          <a:xfrm>
            <a:off x="152400" y="6581001"/>
            <a:ext cx="2057400" cy="276999"/>
          </a:xfrm>
          <a:prstGeom prst="rect">
            <a:avLst/>
          </a:prstGeom>
          <a:noFill/>
        </p:spPr>
        <p:txBody>
          <a:bodyPr wrap="square" rtlCol="0">
            <a:spAutoFit/>
          </a:bodyPr>
          <a:lstStyle/>
          <a:p>
            <a:r>
              <a:rPr lang="en-US" sz="1200" baseline="30000" dirty="0" smtClean="0"/>
              <a:t>1</a:t>
            </a:r>
            <a:r>
              <a:rPr lang="en-US" sz="1200" dirty="0" smtClean="0"/>
              <a:t> (Johnson)</a:t>
            </a:r>
            <a:endParaRPr lang="en-US" sz="1200" dirty="0"/>
          </a:p>
        </p:txBody>
      </p:sp>
      <p:sp>
        <p:nvSpPr>
          <p:cNvPr id="5" name="TextBox 4"/>
          <p:cNvSpPr txBox="1"/>
          <p:nvPr/>
        </p:nvSpPr>
        <p:spPr>
          <a:xfrm>
            <a:off x="1828800" y="6581001"/>
            <a:ext cx="2057400" cy="276999"/>
          </a:xfrm>
          <a:prstGeom prst="rect">
            <a:avLst/>
          </a:prstGeom>
          <a:noFill/>
        </p:spPr>
        <p:txBody>
          <a:bodyPr wrap="square" rtlCol="0">
            <a:spAutoFit/>
          </a:bodyPr>
          <a:lstStyle/>
          <a:p>
            <a:r>
              <a:rPr lang="en-US" sz="1200" baseline="30000" dirty="0" smtClean="0"/>
              <a:t>2</a:t>
            </a:r>
            <a:r>
              <a:rPr lang="en-US" sz="1200" dirty="0" smtClean="0"/>
              <a:t> (</a:t>
            </a:r>
            <a:r>
              <a:rPr lang="en-US" sz="1200" dirty="0" err="1" smtClean="0"/>
              <a:t>Shotwell</a:t>
            </a:r>
            <a:r>
              <a:rPr lang="en-US" sz="1200" dirty="0" smtClean="0"/>
              <a:t>)</a:t>
            </a:r>
            <a:endParaRPr lang="en-US" sz="1200" dirty="0"/>
          </a:p>
        </p:txBody>
      </p:sp>
      <p:sp>
        <p:nvSpPr>
          <p:cNvPr id="7" name="TextBox 6"/>
          <p:cNvSpPr txBox="1"/>
          <p:nvPr/>
        </p:nvSpPr>
        <p:spPr>
          <a:xfrm>
            <a:off x="2819400" y="6581001"/>
            <a:ext cx="2133600" cy="276999"/>
          </a:xfrm>
          <a:prstGeom prst="rect">
            <a:avLst/>
          </a:prstGeom>
          <a:noFill/>
        </p:spPr>
        <p:txBody>
          <a:bodyPr wrap="square" rtlCol="0">
            <a:spAutoFit/>
          </a:bodyPr>
          <a:lstStyle/>
          <a:p>
            <a:r>
              <a:rPr lang="en-US" sz="1200" baseline="30000" dirty="0" smtClean="0"/>
              <a:t>3</a:t>
            </a:r>
            <a:r>
              <a:rPr lang="en-US" sz="1200" dirty="0" smtClean="0"/>
              <a:t> (“</a:t>
            </a:r>
            <a:r>
              <a:rPr lang="en-US" sz="1200" dirty="0" smtClean="0"/>
              <a:t>Ave Maria (Schubert</a:t>
            </a:r>
            <a:r>
              <a:rPr lang="en-US" sz="1200" dirty="0" smtClean="0"/>
              <a:t>)”</a:t>
            </a:r>
            <a:r>
              <a:rPr lang="nl-NL" sz="1200" dirty="0" smtClean="0"/>
              <a:t>)</a:t>
            </a:r>
            <a:endParaRPr lang="en-US" sz="1200" dirty="0"/>
          </a:p>
        </p:txBody>
      </p:sp>
      <p:pic>
        <p:nvPicPr>
          <p:cNvPr id="9" name="Picture 8" descr="frederic chopin delacroix.jpg"/>
          <p:cNvPicPr>
            <a:picLocks noChangeAspect="1"/>
          </p:cNvPicPr>
          <p:nvPr/>
        </p:nvPicPr>
        <p:blipFill>
          <a:blip r:embed="rId3" cstate="print"/>
          <a:stretch>
            <a:fillRect/>
          </a:stretch>
        </p:blipFill>
        <p:spPr>
          <a:xfrm>
            <a:off x="5791200" y="3581400"/>
            <a:ext cx="2594598" cy="2660904"/>
          </a:xfrm>
          <a:prstGeom prst="rect">
            <a:avLst/>
          </a:prstGeom>
        </p:spPr>
      </p:pic>
      <p:sp>
        <p:nvSpPr>
          <p:cNvPr id="10" name="TextBox 9"/>
          <p:cNvSpPr txBox="1"/>
          <p:nvPr/>
        </p:nvSpPr>
        <p:spPr>
          <a:xfrm>
            <a:off x="5257800" y="6180892"/>
            <a:ext cx="3657600" cy="830997"/>
          </a:xfrm>
          <a:prstGeom prst="rect">
            <a:avLst/>
          </a:prstGeom>
          <a:noFill/>
        </p:spPr>
        <p:txBody>
          <a:bodyPr wrap="square" rtlCol="0">
            <a:spAutoFit/>
          </a:bodyPr>
          <a:lstStyle/>
          <a:p>
            <a:pPr algn="ctr"/>
            <a:r>
              <a:rPr lang="en-US" sz="1400" dirty="0" smtClean="0"/>
              <a:t>Frederic Chopin</a:t>
            </a:r>
          </a:p>
          <a:p>
            <a:pPr algn="ctr"/>
            <a:r>
              <a:rPr lang="en-US" sz="1400" dirty="0" smtClean="0"/>
              <a:t>By: Delacroix</a:t>
            </a:r>
          </a:p>
          <a:p>
            <a:pPr algn="ctr"/>
            <a:r>
              <a:rPr lang="en-US" sz="1000" dirty="0" smtClean="0">
                <a:hlinkClick r:id="rId4"/>
              </a:rPr>
              <a:t>http://</a:t>
            </a:r>
            <a:r>
              <a:rPr lang="en-US" sz="1000" dirty="0" smtClean="0">
                <a:hlinkClick r:id="rId4"/>
              </a:rPr>
              <a:t>art-gallery.ana-tello.com/images/Chopin.jpg</a:t>
            </a:r>
            <a:endParaRPr lang="en-US" sz="1000" dirty="0" smtClean="0"/>
          </a:p>
          <a:p>
            <a:pPr algn="ct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Music (cont.)</a:t>
            </a:r>
            <a:endParaRPr lang="en-US" dirty="0"/>
          </a:p>
        </p:txBody>
      </p:sp>
      <p:sp>
        <p:nvSpPr>
          <p:cNvPr id="3" name="Content Placeholder 2"/>
          <p:cNvSpPr>
            <a:spLocks noGrp="1"/>
          </p:cNvSpPr>
          <p:nvPr>
            <p:ph idx="1"/>
          </p:nvPr>
        </p:nvSpPr>
        <p:spPr>
          <a:xfrm>
            <a:off x="0" y="838200"/>
            <a:ext cx="9144000" cy="5715000"/>
          </a:xfrm>
        </p:spPr>
        <p:txBody>
          <a:bodyPr>
            <a:normAutofit fontScale="85000" lnSpcReduction="20000"/>
          </a:bodyPr>
          <a:lstStyle/>
          <a:p>
            <a:r>
              <a:rPr lang="en-US" dirty="0" smtClean="0"/>
              <a:t>Famous composers:</a:t>
            </a:r>
          </a:p>
          <a:p>
            <a:pPr lvl="1"/>
            <a:r>
              <a:rPr lang="en-US" dirty="0" smtClean="0"/>
              <a:t>Frederick Chopin </a:t>
            </a:r>
            <a:r>
              <a:rPr lang="en-US" baseline="30000" dirty="0" smtClean="0"/>
              <a:t>1</a:t>
            </a:r>
          </a:p>
          <a:p>
            <a:pPr lvl="2"/>
            <a:r>
              <a:rPr lang="en-US" dirty="0" smtClean="0">
                <a:hlinkClick r:id="rId3"/>
              </a:rPr>
              <a:t>“Fantasie-Impromptu</a:t>
            </a:r>
            <a:r>
              <a:rPr lang="en-US" dirty="0" smtClean="0"/>
              <a:t>”</a:t>
            </a:r>
          </a:p>
          <a:p>
            <a:pPr lvl="3"/>
            <a:r>
              <a:rPr lang="en-US" dirty="0" smtClean="0"/>
              <a:t>Uses cross rhythms (right hand: sixteenth notes,</a:t>
            </a:r>
          </a:p>
          <a:p>
            <a:pPr lvl="3">
              <a:buNone/>
            </a:pPr>
            <a:r>
              <a:rPr lang="en-US" dirty="0" smtClean="0"/>
              <a:t>	</a:t>
            </a:r>
            <a:r>
              <a:rPr lang="en-US" dirty="0" smtClean="0"/>
              <a:t>left hand: five notes/beat)</a:t>
            </a:r>
          </a:p>
          <a:p>
            <a:pPr lvl="2"/>
            <a:r>
              <a:rPr lang="en-US" dirty="0" smtClean="0">
                <a:hlinkClick r:id="rId4"/>
              </a:rPr>
              <a:t>“Etude Op. 10 No. 12</a:t>
            </a:r>
            <a:r>
              <a:rPr lang="en-US" dirty="0" smtClean="0"/>
              <a:t>”</a:t>
            </a:r>
          </a:p>
          <a:p>
            <a:pPr lvl="3"/>
            <a:r>
              <a:rPr lang="en-US" sz="1900" dirty="0" smtClean="0"/>
              <a:t>Also called “Etude on the Bombardment of Warsaw” </a:t>
            </a:r>
            <a:r>
              <a:rPr lang="en-US" sz="1900" baseline="30000" dirty="0" smtClean="0"/>
              <a:t>2</a:t>
            </a:r>
            <a:endParaRPr lang="en-US" sz="1900" dirty="0" smtClean="0"/>
          </a:p>
          <a:p>
            <a:pPr lvl="1"/>
            <a:r>
              <a:rPr lang="en-US" dirty="0" smtClean="0"/>
              <a:t>Franz Schubert </a:t>
            </a:r>
            <a:r>
              <a:rPr lang="en-US" baseline="30000" dirty="0" smtClean="0"/>
              <a:t>1</a:t>
            </a:r>
            <a:endParaRPr lang="en-US" dirty="0" smtClean="0"/>
          </a:p>
          <a:p>
            <a:pPr lvl="2"/>
            <a:r>
              <a:rPr lang="en-US" dirty="0" smtClean="0"/>
              <a:t>“</a:t>
            </a:r>
            <a:r>
              <a:rPr lang="en-US" dirty="0" smtClean="0">
                <a:hlinkClick r:id="rId5"/>
              </a:rPr>
              <a:t>Ave Maria</a:t>
            </a:r>
            <a:r>
              <a:rPr lang="en-US" dirty="0" smtClean="0"/>
              <a:t>”</a:t>
            </a:r>
          </a:p>
          <a:p>
            <a:pPr lvl="3"/>
            <a:r>
              <a:rPr lang="en-US" dirty="0" smtClean="0"/>
              <a:t>Sets the background for Walter Scott’s poem: “Lady on the Lake” </a:t>
            </a:r>
            <a:r>
              <a:rPr lang="en-US" baseline="30000" dirty="0" smtClean="0"/>
              <a:t>3</a:t>
            </a:r>
            <a:endParaRPr lang="en-US" dirty="0" smtClean="0"/>
          </a:p>
          <a:p>
            <a:pPr lvl="1"/>
            <a:r>
              <a:rPr lang="en-US" dirty="0" smtClean="0"/>
              <a:t>Robert Schumann </a:t>
            </a:r>
            <a:r>
              <a:rPr lang="en-US" baseline="30000" dirty="0" smtClean="0"/>
              <a:t>1</a:t>
            </a:r>
            <a:endParaRPr lang="en-US" dirty="0" smtClean="0"/>
          </a:p>
          <a:p>
            <a:pPr lvl="2"/>
            <a:r>
              <a:rPr lang="en-US" dirty="0" smtClean="0"/>
              <a:t>“</a:t>
            </a:r>
            <a:r>
              <a:rPr lang="en-US" dirty="0" smtClean="0">
                <a:hlinkClick r:id="rId6"/>
              </a:rPr>
              <a:t>Carnaval</a:t>
            </a:r>
            <a:r>
              <a:rPr lang="en-US" dirty="0" smtClean="0"/>
              <a:t>”</a:t>
            </a:r>
          </a:p>
          <a:p>
            <a:pPr lvl="1"/>
            <a:r>
              <a:rPr lang="en-US" dirty="0" smtClean="0"/>
              <a:t>Johannes Brahms </a:t>
            </a:r>
            <a:r>
              <a:rPr lang="en-US" baseline="30000" dirty="0" smtClean="0"/>
              <a:t>1</a:t>
            </a:r>
            <a:endParaRPr lang="en-US" dirty="0" smtClean="0"/>
          </a:p>
          <a:p>
            <a:pPr lvl="2"/>
            <a:r>
              <a:rPr lang="en-US" dirty="0" smtClean="0"/>
              <a:t>“</a:t>
            </a:r>
            <a:r>
              <a:rPr lang="en-US" dirty="0" smtClean="0">
                <a:hlinkClick r:id="rId7"/>
              </a:rPr>
              <a:t>German Requiem, to Words of the Holy Scriptures</a:t>
            </a:r>
            <a:r>
              <a:rPr lang="en-US" dirty="0" smtClean="0"/>
              <a:t>” </a:t>
            </a:r>
            <a:r>
              <a:rPr lang="en-US" baseline="30000" dirty="0" smtClean="0"/>
              <a:t>4</a:t>
            </a:r>
            <a:endParaRPr lang="en-US" dirty="0" smtClean="0"/>
          </a:p>
          <a:p>
            <a:pPr lvl="1"/>
            <a:r>
              <a:rPr lang="en-US" dirty="0" smtClean="0"/>
              <a:t>Peter </a:t>
            </a:r>
            <a:r>
              <a:rPr lang="en-US" dirty="0" err="1" smtClean="0"/>
              <a:t>Ilych</a:t>
            </a:r>
            <a:r>
              <a:rPr lang="en-US" dirty="0" smtClean="0"/>
              <a:t> Tchaikovsky </a:t>
            </a:r>
            <a:r>
              <a:rPr lang="en-US" baseline="30000" dirty="0" smtClean="0"/>
              <a:t>1</a:t>
            </a:r>
            <a:endParaRPr lang="en-US" dirty="0" smtClean="0"/>
          </a:p>
          <a:p>
            <a:pPr lvl="2"/>
            <a:r>
              <a:rPr lang="en-US" dirty="0" smtClean="0"/>
              <a:t>“</a:t>
            </a:r>
            <a:r>
              <a:rPr lang="en-US" dirty="0" smtClean="0">
                <a:hlinkClick r:id="rId8"/>
              </a:rPr>
              <a:t>Swan Lake</a:t>
            </a:r>
            <a:r>
              <a:rPr lang="en-US" dirty="0" smtClean="0"/>
              <a:t>”</a:t>
            </a:r>
          </a:p>
          <a:p>
            <a:pPr lvl="3"/>
            <a:r>
              <a:rPr lang="en-US" dirty="0" smtClean="0"/>
              <a:t>Link includes dance performance by the Kirov ballet (Note: it’s very long)</a:t>
            </a:r>
          </a:p>
          <a:p>
            <a:pPr lvl="3"/>
            <a:r>
              <a:rPr lang="en-US" dirty="0" smtClean="0"/>
              <a:t>Story based off of Russian folk stories </a:t>
            </a:r>
            <a:r>
              <a:rPr lang="en-US" baseline="30000" dirty="0" smtClean="0"/>
              <a:t>5</a:t>
            </a:r>
            <a:endParaRPr lang="en-US" dirty="0" smtClean="0"/>
          </a:p>
          <a:p>
            <a:pPr lvl="1"/>
            <a:endParaRPr lang="en-US" dirty="0"/>
          </a:p>
        </p:txBody>
      </p:sp>
      <p:sp>
        <p:nvSpPr>
          <p:cNvPr id="5" name="TextBox 4"/>
          <p:cNvSpPr txBox="1"/>
          <p:nvPr/>
        </p:nvSpPr>
        <p:spPr>
          <a:xfrm>
            <a:off x="0" y="6172200"/>
            <a:ext cx="2133600" cy="276999"/>
          </a:xfrm>
          <a:prstGeom prst="rect">
            <a:avLst/>
          </a:prstGeom>
          <a:noFill/>
        </p:spPr>
        <p:txBody>
          <a:bodyPr wrap="square" rtlCol="0">
            <a:spAutoFit/>
          </a:bodyPr>
          <a:lstStyle/>
          <a:p>
            <a:r>
              <a:rPr lang="en-US" sz="1200" baseline="30000" dirty="0" smtClean="0"/>
              <a:t>1</a:t>
            </a:r>
            <a:r>
              <a:rPr lang="en-US" sz="1200" dirty="0" smtClean="0"/>
              <a:t> (Johnson)</a:t>
            </a:r>
            <a:endParaRPr lang="en-US" sz="1200" dirty="0"/>
          </a:p>
        </p:txBody>
      </p:sp>
      <p:sp>
        <p:nvSpPr>
          <p:cNvPr id="6" name="TextBox 5"/>
          <p:cNvSpPr txBox="1"/>
          <p:nvPr/>
        </p:nvSpPr>
        <p:spPr>
          <a:xfrm>
            <a:off x="0" y="6396335"/>
            <a:ext cx="2133600" cy="461665"/>
          </a:xfrm>
          <a:prstGeom prst="rect">
            <a:avLst/>
          </a:prstGeom>
          <a:noFill/>
        </p:spPr>
        <p:txBody>
          <a:bodyPr wrap="square" rtlCol="0">
            <a:spAutoFit/>
          </a:bodyPr>
          <a:lstStyle/>
          <a:p>
            <a:r>
              <a:rPr lang="en-US" sz="1200" baseline="30000" dirty="0" smtClean="0"/>
              <a:t>2</a:t>
            </a:r>
            <a:r>
              <a:rPr lang="en-US" sz="1200" dirty="0" smtClean="0"/>
              <a:t> (“</a:t>
            </a:r>
            <a:r>
              <a:rPr lang="nl-NL" sz="1200" dirty="0" smtClean="0"/>
              <a:t>Étude Op. 10, No. 12 (Chopin</a:t>
            </a:r>
            <a:r>
              <a:rPr lang="nl-NL" sz="1200" dirty="0" smtClean="0"/>
              <a:t>)”)</a:t>
            </a:r>
            <a:endParaRPr lang="en-US" sz="1200" dirty="0"/>
          </a:p>
        </p:txBody>
      </p:sp>
      <p:sp>
        <p:nvSpPr>
          <p:cNvPr id="7" name="TextBox 6"/>
          <p:cNvSpPr txBox="1"/>
          <p:nvPr/>
        </p:nvSpPr>
        <p:spPr>
          <a:xfrm>
            <a:off x="2057400" y="6581001"/>
            <a:ext cx="2133600" cy="276999"/>
          </a:xfrm>
          <a:prstGeom prst="rect">
            <a:avLst/>
          </a:prstGeom>
          <a:noFill/>
        </p:spPr>
        <p:txBody>
          <a:bodyPr wrap="square" rtlCol="0">
            <a:spAutoFit/>
          </a:bodyPr>
          <a:lstStyle/>
          <a:p>
            <a:r>
              <a:rPr lang="en-US" sz="1200" baseline="30000" dirty="0" smtClean="0"/>
              <a:t>3</a:t>
            </a:r>
            <a:r>
              <a:rPr lang="en-US" sz="1200" dirty="0" smtClean="0"/>
              <a:t> (“</a:t>
            </a:r>
            <a:r>
              <a:rPr lang="en-US" sz="1200" dirty="0" smtClean="0"/>
              <a:t>Ave Maria (Schubert</a:t>
            </a:r>
            <a:r>
              <a:rPr lang="en-US" sz="1200" dirty="0" smtClean="0"/>
              <a:t>)”</a:t>
            </a:r>
            <a:r>
              <a:rPr lang="nl-NL" sz="1200" dirty="0" smtClean="0"/>
              <a:t>)</a:t>
            </a:r>
            <a:endParaRPr lang="en-US" sz="1200" dirty="0"/>
          </a:p>
        </p:txBody>
      </p:sp>
      <p:sp>
        <p:nvSpPr>
          <p:cNvPr id="9" name="TextBox 8"/>
          <p:cNvSpPr txBox="1"/>
          <p:nvPr/>
        </p:nvSpPr>
        <p:spPr>
          <a:xfrm>
            <a:off x="3962400" y="6396335"/>
            <a:ext cx="2133600" cy="461665"/>
          </a:xfrm>
          <a:prstGeom prst="rect">
            <a:avLst/>
          </a:prstGeom>
          <a:noFill/>
        </p:spPr>
        <p:txBody>
          <a:bodyPr wrap="square" rtlCol="0">
            <a:spAutoFit/>
          </a:bodyPr>
          <a:lstStyle/>
          <a:p>
            <a:r>
              <a:rPr lang="en-US" sz="1200" baseline="30000" dirty="0" smtClean="0"/>
              <a:t>4</a:t>
            </a:r>
            <a:r>
              <a:rPr lang="en-US" sz="1200" dirty="0" smtClean="0"/>
              <a:t> (“</a:t>
            </a:r>
            <a:r>
              <a:rPr lang="en-US" sz="1200" dirty="0" smtClean="0"/>
              <a:t>A German Requiem (Brahms</a:t>
            </a:r>
            <a:r>
              <a:rPr lang="en-US" sz="1200" dirty="0" smtClean="0"/>
              <a:t>)”</a:t>
            </a:r>
            <a:r>
              <a:rPr lang="nl-NL" sz="1200" dirty="0" smtClean="0"/>
              <a:t>)</a:t>
            </a:r>
            <a:endParaRPr lang="en-US" sz="1200" dirty="0"/>
          </a:p>
        </p:txBody>
      </p:sp>
      <p:sp>
        <p:nvSpPr>
          <p:cNvPr id="10" name="TextBox 9"/>
          <p:cNvSpPr txBox="1"/>
          <p:nvPr/>
        </p:nvSpPr>
        <p:spPr>
          <a:xfrm>
            <a:off x="5638800" y="6396335"/>
            <a:ext cx="2133600" cy="276999"/>
          </a:xfrm>
          <a:prstGeom prst="rect">
            <a:avLst/>
          </a:prstGeom>
          <a:noFill/>
        </p:spPr>
        <p:txBody>
          <a:bodyPr wrap="square" rtlCol="0">
            <a:spAutoFit/>
          </a:bodyPr>
          <a:lstStyle/>
          <a:p>
            <a:r>
              <a:rPr lang="en-US" sz="1200" baseline="30000" dirty="0" smtClean="0"/>
              <a:t>5</a:t>
            </a:r>
            <a:r>
              <a:rPr lang="en-US" sz="1200" dirty="0" smtClean="0"/>
              <a:t> (“Swan Lake”</a:t>
            </a:r>
            <a:r>
              <a:rPr lang="nl-NL" sz="1200" dirty="0" smtClean="0"/>
              <a:t>)</a:t>
            </a:r>
            <a:endParaRPr lang="en-US" sz="1200" dirty="0"/>
          </a:p>
        </p:txBody>
      </p:sp>
      <p:sp>
        <p:nvSpPr>
          <p:cNvPr id="11" name="TextBox 10"/>
          <p:cNvSpPr txBox="1"/>
          <p:nvPr/>
        </p:nvSpPr>
        <p:spPr>
          <a:xfrm>
            <a:off x="228600" y="0"/>
            <a:ext cx="1981200" cy="830997"/>
          </a:xfrm>
          <a:prstGeom prst="rect">
            <a:avLst/>
          </a:prstGeom>
          <a:noFill/>
        </p:spPr>
        <p:txBody>
          <a:bodyPr wrap="square" rtlCol="0">
            <a:spAutoFit/>
          </a:bodyPr>
          <a:lstStyle/>
          <a:p>
            <a:r>
              <a:rPr lang="en-US" sz="1600" dirty="0" smtClean="0"/>
              <a:t>Click on the song titles to listen to a YouTube video!</a:t>
            </a:r>
            <a:endParaRPr lang="en-US" sz="1600" dirty="0"/>
          </a:p>
        </p:txBody>
      </p:sp>
      <p:pic>
        <p:nvPicPr>
          <p:cNvPr id="12" name="Picture 11" descr="tchaikovsky.jpg"/>
          <p:cNvPicPr>
            <a:picLocks noChangeAspect="1"/>
          </p:cNvPicPr>
          <p:nvPr/>
        </p:nvPicPr>
        <p:blipFill>
          <a:blip r:embed="rId9" cstate="print"/>
          <a:stretch>
            <a:fillRect/>
          </a:stretch>
        </p:blipFill>
        <p:spPr>
          <a:xfrm>
            <a:off x="6172200" y="304800"/>
            <a:ext cx="2804635" cy="3200400"/>
          </a:xfrm>
          <a:prstGeom prst="rect">
            <a:avLst/>
          </a:prstGeom>
        </p:spPr>
      </p:pic>
      <p:sp>
        <p:nvSpPr>
          <p:cNvPr id="14" name="TextBox 13"/>
          <p:cNvSpPr txBox="1"/>
          <p:nvPr/>
        </p:nvSpPr>
        <p:spPr>
          <a:xfrm>
            <a:off x="7696200" y="3505200"/>
            <a:ext cx="1447800" cy="1261884"/>
          </a:xfrm>
          <a:prstGeom prst="rect">
            <a:avLst/>
          </a:prstGeom>
          <a:noFill/>
        </p:spPr>
        <p:txBody>
          <a:bodyPr wrap="square" rtlCol="0">
            <a:spAutoFit/>
          </a:bodyPr>
          <a:lstStyle/>
          <a:p>
            <a:pPr algn="ctr"/>
            <a:r>
              <a:rPr lang="en-US" sz="1400" dirty="0" smtClean="0"/>
              <a:t>Peter Tchaikovsky</a:t>
            </a:r>
          </a:p>
          <a:p>
            <a:pPr algn="ctr"/>
            <a:r>
              <a:rPr lang="en-US" sz="1000" dirty="0" smtClean="0">
                <a:hlinkClick r:id="rId10"/>
              </a:rPr>
              <a:t>http://</a:t>
            </a:r>
            <a:r>
              <a:rPr lang="en-US" sz="1000" dirty="0" smtClean="0">
                <a:hlinkClick r:id="rId10"/>
              </a:rPr>
              <a:t>24.media.tumblr.com/tumblr_mcgcfh49x31rue3bco1_1280.jpg</a:t>
            </a:r>
            <a:endParaRPr lang="en-US" sz="1000" dirty="0" smtClean="0"/>
          </a:p>
          <a:p>
            <a:pPr algn="ct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Romantic </a:t>
            </a:r>
            <a:r>
              <a:rPr lang="en-US" dirty="0" smtClean="0"/>
              <a:t>Literature</a:t>
            </a:r>
            <a:endParaRPr lang="en-US" dirty="0"/>
          </a:p>
        </p:txBody>
      </p:sp>
      <p:sp>
        <p:nvSpPr>
          <p:cNvPr id="3" name="Content Placeholder 2"/>
          <p:cNvSpPr>
            <a:spLocks noGrp="1"/>
          </p:cNvSpPr>
          <p:nvPr>
            <p:ph idx="1"/>
          </p:nvPr>
        </p:nvSpPr>
        <p:spPr>
          <a:xfrm>
            <a:off x="304800" y="838200"/>
            <a:ext cx="8839200" cy="6248400"/>
          </a:xfrm>
        </p:spPr>
        <p:txBody>
          <a:bodyPr>
            <a:normAutofit/>
          </a:bodyPr>
          <a:lstStyle/>
          <a:p>
            <a:r>
              <a:rPr lang="en-US" b="1" dirty="0" smtClean="0"/>
              <a:t>Sensibility</a:t>
            </a:r>
            <a:r>
              <a:rPr lang="en-US" baseline="30000" dirty="0" smtClean="0"/>
              <a:t>1</a:t>
            </a:r>
            <a:r>
              <a:rPr lang="en-US" dirty="0" smtClean="0"/>
              <a:t> – “acute </a:t>
            </a:r>
            <a:r>
              <a:rPr lang="en-US" dirty="0" smtClean="0"/>
              <a:t>perception of or responsiveness toward </a:t>
            </a:r>
            <a:r>
              <a:rPr lang="en-US" dirty="0" smtClean="0"/>
              <a:t>something” </a:t>
            </a:r>
            <a:r>
              <a:rPr lang="en-US" baseline="30000" dirty="0" smtClean="0"/>
              <a:t>2</a:t>
            </a:r>
            <a:endParaRPr lang="en-US" dirty="0" smtClean="0"/>
          </a:p>
          <a:p>
            <a:pPr lvl="1"/>
            <a:r>
              <a:rPr lang="en-US" dirty="0" smtClean="0"/>
              <a:t>Belief of the writer being “exceptional” </a:t>
            </a:r>
            <a:r>
              <a:rPr lang="en-US" baseline="30000" dirty="0" smtClean="0"/>
              <a:t>1</a:t>
            </a:r>
            <a:endParaRPr lang="en-US" dirty="0" smtClean="0"/>
          </a:p>
          <a:p>
            <a:pPr lvl="1"/>
            <a:r>
              <a:rPr lang="en-US" dirty="0" smtClean="0"/>
              <a:t>Women and children as subjects</a:t>
            </a:r>
            <a:r>
              <a:rPr lang="en-US" baseline="30000" dirty="0" smtClean="0"/>
              <a:t>1</a:t>
            </a:r>
            <a:endParaRPr lang="en-US" dirty="0" smtClean="0"/>
          </a:p>
          <a:p>
            <a:r>
              <a:rPr lang="en-US" b="1" dirty="0" smtClean="0"/>
              <a:t>Popular aspects</a:t>
            </a:r>
            <a:r>
              <a:rPr lang="en-US" dirty="0" smtClean="0"/>
              <a:t>:</a:t>
            </a:r>
          </a:p>
          <a:p>
            <a:pPr lvl="1"/>
            <a:r>
              <a:rPr lang="en-US" dirty="0" smtClean="0"/>
              <a:t>Setting in past </a:t>
            </a:r>
            <a:r>
              <a:rPr lang="en-US" baseline="30000" dirty="0" smtClean="0"/>
              <a:t>3</a:t>
            </a:r>
            <a:endParaRPr lang="en-US" dirty="0" smtClean="0"/>
          </a:p>
          <a:p>
            <a:pPr lvl="1"/>
            <a:r>
              <a:rPr lang="en-US" dirty="0" smtClean="0"/>
              <a:t>Events that cannot be </a:t>
            </a:r>
          </a:p>
          <a:p>
            <a:pPr lvl="1"/>
            <a:r>
              <a:rPr lang="en-US" dirty="0" smtClean="0"/>
              <a:t>thought about rationally </a:t>
            </a:r>
            <a:r>
              <a:rPr lang="en-US" baseline="30000" dirty="0" smtClean="0"/>
              <a:t>3</a:t>
            </a:r>
            <a:endParaRPr lang="en-US" dirty="0" smtClean="0"/>
          </a:p>
          <a:p>
            <a:pPr lvl="1"/>
            <a:r>
              <a:rPr lang="en-US" dirty="0" smtClean="0"/>
              <a:t>Detailed, strong imagery</a:t>
            </a:r>
          </a:p>
          <a:p>
            <a:pPr lvl="1">
              <a:buNone/>
            </a:pPr>
            <a:r>
              <a:rPr lang="en-US" dirty="0" smtClean="0"/>
              <a:t>	</a:t>
            </a:r>
            <a:r>
              <a:rPr lang="en-US" dirty="0" smtClean="0"/>
              <a:t> and descriptions </a:t>
            </a:r>
            <a:r>
              <a:rPr lang="en-US" baseline="30000" dirty="0" smtClean="0"/>
              <a:t>3</a:t>
            </a:r>
            <a:endParaRPr lang="en-US" dirty="0" smtClean="0"/>
          </a:p>
          <a:p>
            <a:pPr lvl="1"/>
            <a:r>
              <a:rPr lang="en-US" dirty="0" smtClean="0"/>
              <a:t>Rougher aspects of human life </a:t>
            </a:r>
            <a:r>
              <a:rPr lang="en-US" baseline="30000" dirty="0" smtClean="0"/>
              <a:t>3</a:t>
            </a:r>
            <a:endParaRPr lang="en-US" dirty="0" smtClean="0"/>
          </a:p>
          <a:p>
            <a:pPr lvl="1"/>
            <a:endParaRPr lang="en-US" dirty="0" smtClean="0"/>
          </a:p>
        </p:txBody>
      </p:sp>
      <p:sp>
        <p:nvSpPr>
          <p:cNvPr id="4" name="TextBox 3"/>
          <p:cNvSpPr txBox="1"/>
          <p:nvPr/>
        </p:nvSpPr>
        <p:spPr>
          <a:xfrm>
            <a:off x="381000" y="6553200"/>
            <a:ext cx="2057400" cy="276999"/>
          </a:xfrm>
          <a:prstGeom prst="rect">
            <a:avLst/>
          </a:prstGeom>
          <a:noFill/>
        </p:spPr>
        <p:txBody>
          <a:bodyPr wrap="square" rtlCol="0">
            <a:spAutoFit/>
          </a:bodyPr>
          <a:lstStyle/>
          <a:p>
            <a:r>
              <a:rPr lang="en-US" sz="1200" baseline="30000" dirty="0" smtClean="0"/>
              <a:t>1</a:t>
            </a:r>
            <a:r>
              <a:rPr lang="en-US" sz="1200" dirty="0" smtClean="0"/>
              <a:t> (“Romanticism”)</a:t>
            </a:r>
            <a:endParaRPr lang="en-US" sz="1200" dirty="0"/>
          </a:p>
        </p:txBody>
      </p:sp>
      <p:sp>
        <p:nvSpPr>
          <p:cNvPr id="5" name="TextBox 4"/>
          <p:cNvSpPr txBox="1"/>
          <p:nvPr/>
        </p:nvSpPr>
        <p:spPr>
          <a:xfrm>
            <a:off x="1752600" y="6581001"/>
            <a:ext cx="2057400" cy="276999"/>
          </a:xfrm>
          <a:prstGeom prst="rect">
            <a:avLst/>
          </a:prstGeom>
          <a:noFill/>
        </p:spPr>
        <p:txBody>
          <a:bodyPr wrap="square" rtlCol="0">
            <a:spAutoFit/>
          </a:bodyPr>
          <a:lstStyle/>
          <a:p>
            <a:r>
              <a:rPr lang="en-US" sz="1200" baseline="30000" dirty="0" smtClean="0"/>
              <a:t>2</a:t>
            </a:r>
            <a:r>
              <a:rPr lang="en-US" sz="1200" dirty="0" smtClean="0"/>
              <a:t> (“Sensibility”)</a:t>
            </a:r>
            <a:endParaRPr lang="en-US" sz="1200" dirty="0"/>
          </a:p>
        </p:txBody>
      </p:sp>
      <p:sp>
        <p:nvSpPr>
          <p:cNvPr id="7" name="TextBox 6"/>
          <p:cNvSpPr txBox="1"/>
          <p:nvPr/>
        </p:nvSpPr>
        <p:spPr>
          <a:xfrm>
            <a:off x="6019800" y="2362200"/>
            <a:ext cx="4038600" cy="1169551"/>
          </a:xfrm>
          <a:prstGeom prst="rect">
            <a:avLst/>
          </a:prstGeom>
          <a:noFill/>
        </p:spPr>
        <p:txBody>
          <a:bodyPr wrap="square" rtlCol="0">
            <a:spAutoFit/>
          </a:bodyPr>
          <a:lstStyle/>
          <a:p>
            <a:r>
              <a:rPr lang="en-US" sz="1400" dirty="0" smtClean="0"/>
              <a:t>“Hear the voice of the Bard,</a:t>
            </a:r>
          </a:p>
          <a:p>
            <a:r>
              <a:rPr lang="en-US" sz="1400" dirty="0" smtClean="0"/>
              <a:t>Who present, past, and future sees</a:t>
            </a:r>
          </a:p>
          <a:p>
            <a:r>
              <a:rPr lang="en-US" sz="1400" dirty="0" smtClean="0"/>
              <a:t>The Holy Word</a:t>
            </a:r>
          </a:p>
          <a:p>
            <a:r>
              <a:rPr lang="en-US" sz="1400" dirty="0" smtClean="0"/>
              <a:t>That </a:t>
            </a:r>
            <a:r>
              <a:rPr lang="en-US" sz="1400" dirty="0" err="1" smtClean="0"/>
              <a:t>walk’d</a:t>
            </a:r>
            <a:r>
              <a:rPr lang="en-US" sz="1400" dirty="0" smtClean="0"/>
              <a:t> among the ancient trees”</a:t>
            </a:r>
            <a:r>
              <a:rPr lang="en-US" sz="1400" dirty="0" smtClean="0"/>
              <a:t> </a:t>
            </a:r>
            <a:r>
              <a:rPr lang="en-US" sz="1400" baseline="30000" dirty="0" smtClean="0"/>
              <a:t>3</a:t>
            </a:r>
            <a:r>
              <a:rPr lang="en-US" sz="1400" dirty="0" smtClean="0"/>
              <a:t> </a:t>
            </a:r>
          </a:p>
          <a:p>
            <a:pPr lvl="1"/>
            <a:r>
              <a:rPr lang="en-US" sz="1400" dirty="0" smtClean="0"/>
              <a:t>-William Blake </a:t>
            </a:r>
            <a:r>
              <a:rPr lang="en-US" sz="1400" baseline="30000" dirty="0" smtClean="0"/>
              <a:t>3</a:t>
            </a:r>
            <a:endParaRPr lang="en-US" sz="1400" dirty="0"/>
          </a:p>
        </p:txBody>
      </p:sp>
      <p:sp>
        <p:nvSpPr>
          <p:cNvPr id="9" name="TextBox 8"/>
          <p:cNvSpPr txBox="1"/>
          <p:nvPr/>
        </p:nvSpPr>
        <p:spPr>
          <a:xfrm>
            <a:off x="3200400" y="6581001"/>
            <a:ext cx="2057400" cy="276999"/>
          </a:xfrm>
          <a:prstGeom prst="rect">
            <a:avLst/>
          </a:prstGeom>
          <a:noFill/>
        </p:spPr>
        <p:txBody>
          <a:bodyPr wrap="square" rtlCol="0">
            <a:spAutoFit/>
          </a:bodyPr>
          <a:lstStyle/>
          <a:p>
            <a:r>
              <a:rPr lang="en-US" sz="1200" baseline="30000" dirty="0" smtClean="0"/>
              <a:t>3</a:t>
            </a:r>
            <a:r>
              <a:rPr lang="en-US" sz="1200" dirty="0" smtClean="0"/>
              <a:t> (Chambers 674)</a:t>
            </a:r>
            <a:endParaRPr lang="en-US" sz="1200" dirty="0"/>
          </a:p>
        </p:txBody>
      </p:sp>
      <p:pic>
        <p:nvPicPr>
          <p:cNvPr id="18" name="Picture 17" descr="Shelly at the Baths of Caracalla - Severn.jpg"/>
          <p:cNvPicPr>
            <a:picLocks noChangeAspect="1"/>
          </p:cNvPicPr>
          <p:nvPr/>
        </p:nvPicPr>
        <p:blipFill>
          <a:blip r:embed="rId3" cstate="print"/>
          <a:stretch>
            <a:fillRect/>
          </a:stretch>
        </p:blipFill>
        <p:spPr>
          <a:xfrm>
            <a:off x="5257800" y="3581400"/>
            <a:ext cx="3651251" cy="2286000"/>
          </a:xfrm>
          <a:prstGeom prst="rect">
            <a:avLst/>
          </a:prstGeom>
        </p:spPr>
      </p:pic>
      <p:sp>
        <p:nvSpPr>
          <p:cNvPr id="19" name="TextBox 18"/>
          <p:cNvSpPr txBox="1"/>
          <p:nvPr/>
        </p:nvSpPr>
        <p:spPr>
          <a:xfrm>
            <a:off x="5791200" y="5873115"/>
            <a:ext cx="3352800" cy="984885"/>
          </a:xfrm>
          <a:prstGeom prst="rect">
            <a:avLst/>
          </a:prstGeom>
          <a:noFill/>
        </p:spPr>
        <p:txBody>
          <a:bodyPr wrap="square" rtlCol="0">
            <a:spAutoFit/>
          </a:bodyPr>
          <a:lstStyle/>
          <a:p>
            <a:pPr algn="ctr"/>
            <a:r>
              <a:rPr lang="en-US" sz="1400" i="1" dirty="0" smtClean="0"/>
              <a:t>Shelley at the Baths of Caracalla</a:t>
            </a:r>
          </a:p>
          <a:p>
            <a:pPr algn="ctr"/>
            <a:r>
              <a:rPr lang="en-US" sz="1400" dirty="0" smtClean="0"/>
              <a:t>Joseph Severn</a:t>
            </a:r>
          </a:p>
          <a:p>
            <a:pPr algn="ctr"/>
            <a:r>
              <a:rPr lang="en-US" sz="1000" dirty="0" smtClean="0">
                <a:hlinkClick r:id="rId4"/>
              </a:rPr>
              <a:t>http</a:t>
            </a:r>
            <a:r>
              <a:rPr lang="en-US" sz="1000" dirty="0" smtClean="0">
                <a:hlinkClick r:id="rId4"/>
              </a:rPr>
              <a:t>://</a:t>
            </a:r>
            <a:r>
              <a:rPr lang="en-US" sz="1000" dirty="0" smtClean="0">
                <a:hlinkClick r:id="rId4"/>
              </a:rPr>
              <a:t>i.telegraph.co.uk/multimedia/archive/01749/percy-shelley_1749000c.jpg</a:t>
            </a:r>
            <a:endParaRPr lang="en-US" sz="1000" dirty="0" smtClean="0"/>
          </a:p>
          <a:p>
            <a:pPr algn="ctr"/>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Romantic Poetry</a:t>
            </a:r>
            <a:endParaRPr lang="en-US" dirty="0"/>
          </a:p>
        </p:txBody>
      </p:sp>
      <p:sp>
        <p:nvSpPr>
          <p:cNvPr id="3" name="Content Placeholder 2"/>
          <p:cNvSpPr>
            <a:spLocks noGrp="1"/>
          </p:cNvSpPr>
          <p:nvPr>
            <p:ph idx="1"/>
          </p:nvPr>
        </p:nvSpPr>
        <p:spPr>
          <a:xfrm>
            <a:off x="0" y="838200"/>
            <a:ext cx="9144000" cy="5257800"/>
          </a:xfrm>
        </p:spPr>
        <p:txBody>
          <a:bodyPr/>
          <a:lstStyle/>
          <a:p>
            <a:r>
              <a:rPr lang="en-US" dirty="0" smtClean="0"/>
              <a:t>“The </a:t>
            </a:r>
            <a:r>
              <a:rPr lang="en-US" dirty="0" smtClean="0"/>
              <a:t>spontaneous overflow of powerful </a:t>
            </a:r>
            <a:r>
              <a:rPr lang="en-US" dirty="0" smtClean="0"/>
              <a:t>feelings“ – Wordsworth, </a:t>
            </a:r>
            <a:r>
              <a:rPr lang="en-US" i="1" dirty="0" smtClean="0"/>
              <a:t>Lyrical Ballads</a:t>
            </a:r>
            <a:r>
              <a:rPr lang="en-US" dirty="0" smtClean="0"/>
              <a:t> </a:t>
            </a:r>
            <a:r>
              <a:rPr lang="en-US" baseline="30000" dirty="0" smtClean="0"/>
              <a:t>1, 2</a:t>
            </a:r>
          </a:p>
          <a:p>
            <a:r>
              <a:rPr lang="en-US" dirty="0" smtClean="0"/>
              <a:t>“The </a:t>
            </a:r>
            <a:r>
              <a:rPr lang="en-US" dirty="0" err="1" smtClean="0"/>
              <a:t>mediatress</a:t>
            </a:r>
            <a:r>
              <a:rPr lang="en-US" dirty="0" smtClean="0"/>
              <a:t> between, and reconciler of nature and </a:t>
            </a:r>
            <a:r>
              <a:rPr lang="en-US" dirty="0" smtClean="0"/>
              <a:t>man” – Coleridge, </a:t>
            </a:r>
            <a:r>
              <a:rPr lang="en-US" i="1" dirty="0" smtClean="0"/>
              <a:t>On Poesy or Art</a:t>
            </a:r>
            <a:r>
              <a:rPr lang="en-US" dirty="0" smtClean="0"/>
              <a:t> </a:t>
            </a:r>
            <a:r>
              <a:rPr lang="en-US" baseline="30000" dirty="0" smtClean="0"/>
              <a:t>2</a:t>
            </a:r>
          </a:p>
          <a:p>
            <a:r>
              <a:rPr lang="en-US" dirty="0" smtClean="0"/>
              <a:t>First-person </a:t>
            </a:r>
            <a:r>
              <a:rPr lang="en-US" dirty="0" smtClean="0"/>
              <a:t>poetry becomes popular </a:t>
            </a:r>
            <a:r>
              <a:rPr lang="en-US" baseline="30000" dirty="0" smtClean="0"/>
              <a:t>1</a:t>
            </a:r>
          </a:p>
          <a:p>
            <a:endParaRPr lang="en-US" baseline="30000" dirty="0" smtClean="0"/>
          </a:p>
        </p:txBody>
      </p:sp>
      <p:sp>
        <p:nvSpPr>
          <p:cNvPr id="4" name="TextBox 3"/>
          <p:cNvSpPr txBox="1"/>
          <p:nvPr/>
        </p:nvSpPr>
        <p:spPr>
          <a:xfrm>
            <a:off x="381000" y="6553200"/>
            <a:ext cx="2057400" cy="276999"/>
          </a:xfrm>
          <a:prstGeom prst="rect">
            <a:avLst/>
          </a:prstGeom>
          <a:noFill/>
        </p:spPr>
        <p:txBody>
          <a:bodyPr wrap="square" rtlCol="0">
            <a:spAutoFit/>
          </a:bodyPr>
          <a:lstStyle/>
          <a:p>
            <a:r>
              <a:rPr lang="en-US" sz="1200" baseline="30000" dirty="0" smtClean="0"/>
              <a:t>1</a:t>
            </a:r>
            <a:r>
              <a:rPr lang="en-US" sz="1200" dirty="0" smtClean="0"/>
              <a:t> (“Romanticism”)</a:t>
            </a:r>
            <a:endParaRPr lang="en-US" sz="1200" dirty="0"/>
          </a:p>
        </p:txBody>
      </p:sp>
      <p:sp>
        <p:nvSpPr>
          <p:cNvPr id="5" name="TextBox 4"/>
          <p:cNvSpPr txBox="1"/>
          <p:nvPr/>
        </p:nvSpPr>
        <p:spPr>
          <a:xfrm>
            <a:off x="1676400" y="6581001"/>
            <a:ext cx="2057400" cy="276999"/>
          </a:xfrm>
          <a:prstGeom prst="rect">
            <a:avLst/>
          </a:prstGeom>
          <a:noFill/>
        </p:spPr>
        <p:txBody>
          <a:bodyPr wrap="square" rtlCol="0">
            <a:spAutoFit/>
          </a:bodyPr>
          <a:lstStyle/>
          <a:p>
            <a:r>
              <a:rPr lang="en-US" sz="1200" baseline="30000" dirty="0" smtClean="0"/>
              <a:t>2</a:t>
            </a:r>
            <a:r>
              <a:rPr lang="en-US" sz="1200" dirty="0" smtClean="0"/>
              <a:t> (“Romantic Poetry”)</a:t>
            </a:r>
            <a:endParaRPr lang="en-US" sz="1200" dirty="0"/>
          </a:p>
        </p:txBody>
      </p:sp>
      <p:pic>
        <p:nvPicPr>
          <p:cNvPr id="6" name="Picture 5" descr="coleridge.jpg"/>
          <p:cNvPicPr>
            <a:picLocks noChangeAspect="1"/>
          </p:cNvPicPr>
          <p:nvPr/>
        </p:nvPicPr>
        <p:blipFill>
          <a:blip r:embed="rId3" cstate="print"/>
          <a:stretch>
            <a:fillRect/>
          </a:stretch>
        </p:blipFill>
        <p:spPr>
          <a:xfrm>
            <a:off x="457200" y="3581400"/>
            <a:ext cx="3683000" cy="2209800"/>
          </a:xfrm>
          <a:prstGeom prst="rect">
            <a:avLst/>
          </a:prstGeom>
        </p:spPr>
      </p:pic>
      <p:sp>
        <p:nvSpPr>
          <p:cNvPr id="7" name="TextBox 6"/>
          <p:cNvSpPr txBox="1"/>
          <p:nvPr/>
        </p:nvSpPr>
        <p:spPr>
          <a:xfrm>
            <a:off x="457200" y="5791200"/>
            <a:ext cx="3657600" cy="923330"/>
          </a:xfrm>
          <a:prstGeom prst="rect">
            <a:avLst/>
          </a:prstGeom>
          <a:noFill/>
        </p:spPr>
        <p:txBody>
          <a:bodyPr wrap="square" rtlCol="0">
            <a:spAutoFit/>
          </a:bodyPr>
          <a:lstStyle/>
          <a:p>
            <a:pPr algn="ctr"/>
            <a:r>
              <a:rPr lang="en-US" sz="1400" dirty="0" smtClean="0"/>
              <a:t>Coleridge</a:t>
            </a:r>
          </a:p>
          <a:p>
            <a:pPr algn="ctr"/>
            <a:r>
              <a:rPr lang="en-US" sz="1000" dirty="0" smtClean="0">
                <a:hlinkClick r:id="rId4"/>
              </a:rPr>
              <a:t>http://</a:t>
            </a:r>
            <a:r>
              <a:rPr lang="en-US" sz="1000" dirty="0" smtClean="0">
                <a:hlinkClick r:id="rId4"/>
              </a:rPr>
              <a:t>static.guim.co.uk/sys-images/Books/Pix/pictures/2010/1/26/1264522024103/samuel-taylor-coleridge-001.jpg</a:t>
            </a:r>
            <a:endParaRPr lang="en-US" sz="1000" dirty="0" smtClean="0"/>
          </a:p>
          <a:p>
            <a:pPr algn="ctr"/>
            <a:endParaRPr lang="en-US" sz="1000" dirty="0"/>
          </a:p>
        </p:txBody>
      </p:sp>
      <p:sp>
        <p:nvSpPr>
          <p:cNvPr id="8" name="TextBox 7"/>
          <p:cNvSpPr txBox="1"/>
          <p:nvPr/>
        </p:nvSpPr>
        <p:spPr>
          <a:xfrm>
            <a:off x="5562600" y="6172200"/>
            <a:ext cx="3048000" cy="892552"/>
          </a:xfrm>
          <a:prstGeom prst="rect">
            <a:avLst/>
          </a:prstGeom>
          <a:noFill/>
        </p:spPr>
        <p:txBody>
          <a:bodyPr wrap="square" rtlCol="0">
            <a:spAutoFit/>
          </a:bodyPr>
          <a:lstStyle/>
          <a:p>
            <a:pPr algn="ctr"/>
            <a:r>
              <a:rPr lang="en-US" sz="1400" dirty="0" smtClean="0"/>
              <a:t>Wordsworth</a:t>
            </a:r>
          </a:p>
          <a:p>
            <a:pPr algn="ctr"/>
            <a:r>
              <a:rPr lang="en-US" sz="1000" dirty="0" smtClean="0">
                <a:hlinkClick r:id="rId5"/>
              </a:rPr>
              <a:t>http://</a:t>
            </a:r>
            <a:r>
              <a:rPr lang="en-US" sz="1000" dirty="0" smtClean="0">
                <a:hlinkClick r:id="rId5"/>
              </a:rPr>
              <a:t>cdn1.thefamouspeople.com/profiles/images/william-wordsworth-1.jpg</a:t>
            </a:r>
            <a:endParaRPr lang="en-US" sz="1000" dirty="0" smtClean="0"/>
          </a:p>
          <a:p>
            <a:endParaRPr lang="en-US" dirty="0"/>
          </a:p>
        </p:txBody>
      </p:sp>
      <p:pic>
        <p:nvPicPr>
          <p:cNvPr id="9" name="Picture 8" descr="wordsworth.jpg"/>
          <p:cNvPicPr>
            <a:picLocks noChangeAspect="1"/>
          </p:cNvPicPr>
          <p:nvPr/>
        </p:nvPicPr>
        <p:blipFill>
          <a:blip r:embed="rId6" cstate="print"/>
          <a:stretch>
            <a:fillRect/>
          </a:stretch>
        </p:blipFill>
        <p:spPr>
          <a:xfrm>
            <a:off x="5471160" y="3581400"/>
            <a:ext cx="3063240" cy="25527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Famous Writers and Works</a:t>
            </a:r>
            <a:endParaRPr lang="en-US" dirty="0"/>
          </a:p>
        </p:txBody>
      </p:sp>
      <p:sp>
        <p:nvSpPr>
          <p:cNvPr id="3" name="Content Placeholder 2"/>
          <p:cNvSpPr>
            <a:spLocks noGrp="1"/>
          </p:cNvSpPr>
          <p:nvPr>
            <p:ph idx="1"/>
          </p:nvPr>
        </p:nvSpPr>
        <p:spPr>
          <a:xfrm>
            <a:off x="0" y="990600"/>
            <a:ext cx="9144000" cy="5410200"/>
          </a:xfrm>
        </p:spPr>
        <p:txBody>
          <a:bodyPr>
            <a:normAutofit fontScale="77500" lnSpcReduction="20000"/>
          </a:bodyPr>
          <a:lstStyle/>
          <a:p>
            <a:r>
              <a:rPr lang="en-US" dirty="0" smtClean="0"/>
              <a:t>The “Big Six”:</a:t>
            </a:r>
          </a:p>
          <a:p>
            <a:pPr lvl="1"/>
            <a:r>
              <a:rPr lang="en-US" b="1" dirty="0" smtClean="0"/>
              <a:t>William </a:t>
            </a:r>
            <a:r>
              <a:rPr lang="en-US" b="1" dirty="0" smtClean="0"/>
              <a:t>Blake </a:t>
            </a:r>
            <a:r>
              <a:rPr lang="en-US" dirty="0" smtClean="0"/>
              <a:t>– </a:t>
            </a:r>
            <a:r>
              <a:rPr lang="en-US" i="1" dirty="0" smtClean="0"/>
              <a:t>The Marriage of </a:t>
            </a:r>
          </a:p>
          <a:p>
            <a:pPr lvl="1">
              <a:buNone/>
            </a:pPr>
            <a:r>
              <a:rPr lang="en-US" i="1" dirty="0" smtClean="0"/>
              <a:t>	</a:t>
            </a:r>
            <a:r>
              <a:rPr lang="en-US" i="1" dirty="0" smtClean="0"/>
              <a:t>Heaven and Hell </a:t>
            </a:r>
            <a:r>
              <a:rPr lang="en-US" dirty="0" smtClean="0"/>
              <a:t>– book of texts, </a:t>
            </a:r>
          </a:p>
          <a:p>
            <a:pPr lvl="1">
              <a:buNone/>
            </a:pPr>
            <a:r>
              <a:rPr lang="en-US" dirty="0" smtClean="0"/>
              <a:t>	</a:t>
            </a:r>
            <a:r>
              <a:rPr lang="en-US" dirty="0" smtClean="0"/>
              <a:t>poetry, illustrations - </a:t>
            </a:r>
            <a:r>
              <a:rPr lang="en-US" baseline="30000" dirty="0" smtClean="0"/>
              <a:t>1 </a:t>
            </a:r>
            <a:r>
              <a:rPr lang="en-US" dirty="0" smtClean="0"/>
              <a:t>(1790-1793)</a:t>
            </a:r>
            <a:r>
              <a:rPr lang="en-US" baseline="30000" dirty="0" smtClean="0"/>
              <a:t> 3</a:t>
            </a:r>
            <a:endParaRPr lang="en-US" dirty="0" smtClean="0"/>
          </a:p>
          <a:p>
            <a:pPr lvl="1"/>
            <a:r>
              <a:rPr lang="en-US" b="1" dirty="0" smtClean="0"/>
              <a:t>William Wordsworth </a:t>
            </a:r>
            <a:r>
              <a:rPr lang="en-US" dirty="0" smtClean="0"/>
              <a:t>– </a:t>
            </a:r>
            <a:r>
              <a:rPr lang="en-US" i="1" dirty="0" smtClean="0"/>
              <a:t>The Prelude </a:t>
            </a:r>
            <a:r>
              <a:rPr lang="en-US" baseline="30000" dirty="0" smtClean="0"/>
              <a:t>1</a:t>
            </a:r>
          </a:p>
          <a:p>
            <a:pPr lvl="1">
              <a:buNone/>
            </a:pPr>
            <a:r>
              <a:rPr lang="en-US" baseline="30000" dirty="0" smtClean="0"/>
              <a:t>	</a:t>
            </a:r>
            <a:r>
              <a:rPr lang="en-US" baseline="30000" dirty="0" smtClean="0"/>
              <a:t> </a:t>
            </a:r>
            <a:r>
              <a:rPr lang="en-US" i="1" dirty="0" smtClean="0"/>
              <a:t>– </a:t>
            </a:r>
            <a:r>
              <a:rPr lang="en-US" dirty="0" smtClean="0"/>
              <a:t>epic poem</a:t>
            </a:r>
            <a:r>
              <a:rPr lang="en-US" baseline="30000" dirty="0" smtClean="0"/>
              <a:t> </a:t>
            </a:r>
            <a:r>
              <a:rPr lang="en-US" dirty="0" smtClean="0"/>
              <a:t>– (1850) </a:t>
            </a:r>
            <a:r>
              <a:rPr lang="en-US" baseline="30000" dirty="0" smtClean="0"/>
              <a:t>4</a:t>
            </a:r>
            <a:endParaRPr lang="en-US" dirty="0" smtClean="0"/>
          </a:p>
          <a:p>
            <a:pPr lvl="1"/>
            <a:r>
              <a:rPr lang="en-US" dirty="0" smtClean="0"/>
              <a:t>Samuel Taylor Coleridge – </a:t>
            </a:r>
            <a:r>
              <a:rPr lang="en-US" i="1" dirty="0" smtClean="0"/>
              <a:t>Rime of </a:t>
            </a:r>
          </a:p>
          <a:p>
            <a:pPr lvl="1">
              <a:buNone/>
            </a:pPr>
            <a:r>
              <a:rPr lang="en-US" i="1" dirty="0" smtClean="0"/>
              <a:t>	</a:t>
            </a:r>
            <a:r>
              <a:rPr lang="en-US" i="1" dirty="0" smtClean="0"/>
              <a:t>the Ancient Mariner </a:t>
            </a:r>
            <a:r>
              <a:rPr lang="en-US" baseline="30000" dirty="0" smtClean="0"/>
              <a:t>1 </a:t>
            </a:r>
            <a:r>
              <a:rPr lang="en-US" dirty="0" smtClean="0"/>
              <a:t>– poem – (1798) </a:t>
            </a:r>
            <a:r>
              <a:rPr lang="en-US" baseline="30000" dirty="0" smtClean="0"/>
              <a:t>5</a:t>
            </a:r>
            <a:endParaRPr lang="en-US" dirty="0" smtClean="0"/>
          </a:p>
          <a:p>
            <a:pPr lvl="1"/>
            <a:r>
              <a:rPr lang="en-US" b="1" dirty="0" smtClean="0"/>
              <a:t>Lord </a:t>
            </a:r>
            <a:r>
              <a:rPr lang="en-US" b="1" dirty="0" smtClean="0"/>
              <a:t>Byron </a:t>
            </a:r>
            <a:r>
              <a:rPr lang="en-US" dirty="0" smtClean="0"/>
              <a:t>– “She Walks in Beauty” </a:t>
            </a:r>
            <a:r>
              <a:rPr lang="en-US" baseline="30000" dirty="0" smtClean="0"/>
              <a:t>2 </a:t>
            </a:r>
          </a:p>
          <a:p>
            <a:pPr lvl="1">
              <a:buNone/>
            </a:pPr>
            <a:r>
              <a:rPr lang="en-US" baseline="30000" dirty="0" smtClean="0"/>
              <a:t>	</a:t>
            </a:r>
            <a:r>
              <a:rPr lang="en-US" dirty="0" smtClean="0"/>
              <a:t>– poem – (1814) </a:t>
            </a:r>
            <a:r>
              <a:rPr lang="en-US" baseline="30000" dirty="0" smtClean="0"/>
              <a:t>6</a:t>
            </a:r>
            <a:endParaRPr lang="en-US" dirty="0" smtClean="0"/>
          </a:p>
          <a:p>
            <a:pPr lvl="1"/>
            <a:r>
              <a:rPr lang="en-US" b="1" dirty="0" smtClean="0"/>
              <a:t>Percy </a:t>
            </a:r>
            <a:r>
              <a:rPr lang="en-US" b="1" dirty="0" err="1" smtClean="0"/>
              <a:t>Bysshe</a:t>
            </a:r>
            <a:r>
              <a:rPr lang="en-US" b="1" dirty="0" smtClean="0"/>
              <a:t> </a:t>
            </a:r>
            <a:r>
              <a:rPr lang="en-US" b="1" dirty="0" smtClean="0"/>
              <a:t>Shelley </a:t>
            </a:r>
            <a:r>
              <a:rPr lang="en-US" dirty="0" smtClean="0"/>
              <a:t>– </a:t>
            </a:r>
            <a:r>
              <a:rPr lang="en-US" i="1" dirty="0" smtClean="0"/>
              <a:t>Prometheus Unbound </a:t>
            </a:r>
            <a:r>
              <a:rPr lang="en-US" baseline="30000" dirty="0" smtClean="0"/>
              <a:t>1 </a:t>
            </a:r>
            <a:r>
              <a:rPr lang="en-US" dirty="0" smtClean="0"/>
              <a:t>– lyrical drama – (1820) </a:t>
            </a:r>
            <a:r>
              <a:rPr lang="en-US" baseline="30000" dirty="0" smtClean="0"/>
              <a:t>7</a:t>
            </a:r>
            <a:endParaRPr lang="en-US" dirty="0" smtClean="0"/>
          </a:p>
          <a:p>
            <a:pPr lvl="1"/>
            <a:r>
              <a:rPr lang="en-US" b="1" dirty="0" smtClean="0"/>
              <a:t>John Keats</a:t>
            </a:r>
            <a:r>
              <a:rPr lang="en-US" dirty="0" smtClean="0"/>
              <a:t> </a:t>
            </a:r>
            <a:r>
              <a:rPr lang="en-US" dirty="0" smtClean="0"/>
              <a:t>– Great Odes </a:t>
            </a:r>
            <a:r>
              <a:rPr lang="en-US" baseline="30000" dirty="0" smtClean="0"/>
              <a:t>1 </a:t>
            </a:r>
            <a:r>
              <a:rPr lang="en-US" dirty="0" smtClean="0"/>
              <a:t>– six poems – (1819) </a:t>
            </a:r>
            <a:r>
              <a:rPr lang="en-US" baseline="30000" dirty="0" smtClean="0"/>
              <a:t>8</a:t>
            </a:r>
          </a:p>
          <a:p>
            <a:r>
              <a:rPr lang="en-US" b="1" dirty="0" smtClean="0"/>
              <a:t>Mary Shelley </a:t>
            </a:r>
            <a:r>
              <a:rPr lang="en-US" dirty="0" smtClean="0"/>
              <a:t>– </a:t>
            </a:r>
            <a:r>
              <a:rPr lang="en-US" i="1" dirty="0" smtClean="0"/>
              <a:t>Frankenstein: The Modern Prometheus – </a:t>
            </a:r>
            <a:r>
              <a:rPr lang="en-US" dirty="0" smtClean="0"/>
              <a:t>novel – (1818) </a:t>
            </a:r>
            <a:r>
              <a:rPr lang="en-US" baseline="30000" dirty="0" smtClean="0"/>
              <a:t>9</a:t>
            </a:r>
            <a:endParaRPr lang="en-US" i="1" dirty="0" smtClean="0"/>
          </a:p>
          <a:p>
            <a:r>
              <a:rPr lang="en-US" b="1" dirty="0" smtClean="0"/>
              <a:t>Alexander</a:t>
            </a:r>
            <a:r>
              <a:rPr lang="en-US" dirty="0" smtClean="0"/>
              <a:t> </a:t>
            </a:r>
            <a:r>
              <a:rPr lang="en-US" b="1" dirty="0" smtClean="0"/>
              <a:t>Pushkin</a:t>
            </a:r>
            <a:r>
              <a:rPr lang="en-US" dirty="0" smtClean="0"/>
              <a:t> – </a:t>
            </a:r>
            <a:r>
              <a:rPr lang="en-US" i="1" dirty="0" smtClean="0"/>
              <a:t>Eugene </a:t>
            </a:r>
            <a:r>
              <a:rPr lang="en-US" i="1" dirty="0" err="1" smtClean="0"/>
              <a:t>Onegin</a:t>
            </a:r>
            <a:r>
              <a:rPr lang="en-US" i="1" dirty="0" smtClean="0"/>
              <a:t> </a:t>
            </a:r>
            <a:r>
              <a:rPr lang="en-US" dirty="0" smtClean="0"/>
              <a:t>– novel – (1825-1832) </a:t>
            </a:r>
            <a:r>
              <a:rPr lang="en-US" baseline="30000" dirty="0" smtClean="0"/>
              <a:t>10</a:t>
            </a:r>
            <a:endParaRPr lang="en-US" dirty="0" smtClean="0"/>
          </a:p>
          <a:p>
            <a:endParaRPr lang="en-US" dirty="0" smtClean="0"/>
          </a:p>
          <a:p>
            <a:endParaRPr lang="en-US" dirty="0" smtClean="0"/>
          </a:p>
          <a:p>
            <a:endParaRPr lang="en-US" dirty="0"/>
          </a:p>
        </p:txBody>
      </p:sp>
      <p:sp>
        <p:nvSpPr>
          <p:cNvPr id="4" name="TextBox 3"/>
          <p:cNvSpPr txBox="1"/>
          <p:nvPr/>
        </p:nvSpPr>
        <p:spPr>
          <a:xfrm>
            <a:off x="0" y="6096000"/>
            <a:ext cx="2057400" cy="276999"/>
          </a:xfrm>
          <a:prstGeom prst="rect">
            <a:avLst/>
          </a:prstGeom>
          <a:noFill/>
        </p:spPr>
        <p:txBody>
          <a:bodyPr wrap="square" rtlCol="0">
            <a:spAutoFit/>
          </a:bodyPr>
          <a:lstStyle/>
          <a:p>
            <a:r>
              <a:rPr lang="en-US" sz="1200" baseline="30000" dirty="0" smtClean="0"/>
              <a:t>1</a:t>
            </a:r>
            <a:r>
              <a:rPr lang="en-US" sz="1200" dirty="0" smtClean="0"/>
              <a:t> (“Romantic Poetry”)</a:t>
            </a:r>
            <a:endParaRPr lang="en-US" sz="1200" dirty="0"/>
          </a:p>
        </p:txBody>
      </p:sp>
      <p:sp>
        <p:nvSpPr>
          <p:cNvPr id="5" name="TextBox 4"/>
          <p:cNvSpPr txBox="1"/>
          <p:nvPr/>
        </p:nvSpPr>
        <p:spPr>
          <a:xfrm>
            <a:off x="0" y="6400800"/>
            <a:ext cx="2819400" cy="276999"/>
          </a:xfrm>
          <a:prstGeom prst="rect">
            <a:avLst/>
          </a:prstGeom>
          <a:noFill/>
        </p:spPr>
        <p:txBody>
          <a:bodyPr wrap="square" rtlCol="0">
            <a:spAutoFit/>
          </a:bodyPr>
          <a:lstStyle/>
          <a:p>
            <a:r>
              <a:rPr lang="en-US" sz="1200" baseline="30000" dirty="0" smtClean="0"/>
              <a:t>3</a:t>
            </a:r>
            <a:r>
              <a:rPr lang="en-US" sz="1200" dirty="0" smtClean="0"/>
              <a:t> (</a:t>
            </a:r>
            <a:r>
              <a:rPr lang="en-US" sz="1200" dirty="0" smtClean="0"/>
              <a:t>"The Marriage of Heaven and </a:t>
            </a:r>
            <a:r>
              <a:rPr lang="en-US" sz="1200" dirty="0" smtClean="0"/>
              <a:t>Hell“)</a:t>
            </a:r>
            <a:endParaRPr lang="en-US" sz="1200" dirty="0"/>
          </a:p>
        </p:txBody>
      </p:sp>
      <p:sp>
        <p:nvSpPr>
          <p:cNvPr id="6" name="TextBox 5"/>
          <p:cNvSpPr txBox="1"/>
          <p:nvPr/>
        </p:nvSpPr>
        <p:spPr>
          <a:xfrm>
            <a:off x="0" y="6581001"/>
            <a:ext cx="2057400" cy="276999"/>
          </a:xfrm>
          <a:prstGeom prst="rect">
            <a:avLst/>
          </a:prstGeom>
          <a:noFill/>
        </p:spPr>
        <p:txBody>
          <a:bodyPr wrap="square" rtlCol="0">
            <a:spAutoFit/>
          </a:bodyPr>
          <a:lstStyle/>
          <a:p>
            <a:r>
              <a:rPr lang="en-US" sz="1200" baseline="30000" dirty="0" smtClean="0"/>
              <a:t>4</a:t>
            </a:r>
            <a:r>
              <a:rPr lang="en-US" sz="1200" dirty="0" smtClean="0"/>
              <a:t> (“The Prelude”)</a:t>
            </a:r>
            <a:endParaRPr lang="en-US" sz="1200" dirty="0"/>
          </a:p>
        </p:txBody>
      </p:sp>
      <p:sp>
        <p:nvSpPr>
          <p:cNvPr id="7" name="TextBox 6"/>
          <p:cNvSpPr txBox="1"/>
          <p:nvPr/>
        </p:nvSpPr>
        <p:spPr>
          <a:xfrm>
            <a:off x="2514600" y="6096000"/>
            <a:ext cx="2590800" cy="276999"/>
          </a:xfrm>
          <a:prstGeom prst="rect">
            <a:avLst/>
          </a:prstGeom>
          <a:noFill/>
        </p:spPr>
        <p:txBody>
          <a:bodyPr wrap="square" rtlCol="0">
            <a:spAutoFit/>
          </a:bodyPr>
          <a:lstStyle/>
          <a:p>
            <a:r>
              <a:rPr lang="en-US" sz="1200" baseline="30000" dirty="0" smtClean="0"/>
              <a:t>5</a:t>
            </a:r>
            <a:r>
              <a:rPr lang="en-US" sz="1200" dirty="0" smtClean="0"/>
              <a:t> (“Rime of the Ancient Mariner”)</a:t>
            </a:r>
            <a:endParaRPr lang="en-US" sz="1200" dirty="0"/>
          </a:p>
        </p:txBody>
      </p:sp>
      <p:sp>
        <p:nvSpPr>
          <p:cNvPr id="8" name="TextBox 7"/>
          <p:cNvSpPr txBox="1"/>
          <p:nvPr/>
        </p:nvSpPr>
        <p:spPr>
          <a:xfrm>
            <a:off x="2514600" y="6248400"/>
            <a:ext cx="2057400" cy="276999"/>
          </a:xfrm>
          <a:prstGeom prst="rect">
            <a:avLst/>
          </a:prstGeom>
          <a:noFill/>
        </p:spPr>
        <p:txBody>
          <a:bodyPr wrap="square" rtlCol="0">
            <a:spAutoFit/>
          </a:bodyPr>
          <a:lstStyle/>
          <a:p>
            <a:r>
              <a:rPr lang="en-US" sz="1200" baseline="30000" dirty="0" smtClean="0"/>
              <a:t>6</a:t>
            </a:r>
            <a:r>
              <a:rPr lang="en-US" sz="1200" dirty="0" smtClean="0"/>
              <a:t> (“She Walks in Beauty”)</a:t>
            </a:r>
            <a:endParaRPr lang="en-US" sz="1200" dirty="0"/>
          </a:p>
        </p:txBody>
      </p:sp>
      <p:sp>
        <p:nvSpPr>
          <p:cNvPr id="9" name="TextBox 8"/>
          <p:cNvSpPr txBox="1"/>
          <p:nvPr/>
        </p:nvSpPr>
        <p:spPr>
          <a:xfrm>
            <a:off x="0" y="6248400"/>
            <a:ext cx="2057400" cy="276999"/>
          </a:xfrm>
          <a:prstGeom prst="rect">
            <a:avLst/>
          </a:prstGeom>
          <a:noFill/>
        </p:spPr>
        <p:txBody>
          <a:bodyPr wrap="square" rtlCol="0">
            <a:spAutoFit/>
          </a:bodyPr>
          <a:lstStyle/>
          <a:p>
            <a:r>
              <a:rPr lang="en-US" sz="1200" baseline="30000" dirty="0" smtClean="0"/>
              <a:t>2</a:t>
            </a:r>
            <a:r>
              <a:rPr lang="en-US" sz="1200" dirty="0" smtClean="0"/>
              <a:t> (“Lord Byron”)</a:t>
            </a:r>
            <a:endParaRPr lang="en-US" sz="1200" dirty="0"/>
          </a:p>
        </p:txBody>
      </p:sp>
      <p:sp>
        <p:nvSpPr>
          <p:cNvPr id="10" name="TextBox 9"/>
          <p:cNvSpPr txBox="1"/>
          <p:nvPr/>
        </p:nvSpPr>
        <p:spPr>
          <a:xfrm>
            <a:off x="2514600" y="6400800"/>
            <a:ext cx="2971800" cy="276999"/>
          </a:xfrm>
          <a:prstGeom prst="rect">
            <a:avLst/>
          </a:prstGeom>
          <a:noFill/>
        </p:spPr>
        <p:txBody>
          <a:bodyPr wrap="square" rtlCol="0">
            <a:spAutoFit/>
          </a:bodyPr>
          <a:lstStyle/>
          <a:p>
            <a:r>
              <a:rPr lang="en-US" sz="1200" baseline="30000" dirty="0" smtClean="0"/>
              <a:t>7</a:t>
            </a:r>
            <a:r>
              <a:rPr lang="en-US" sz="1200" dirty="0" smtClean="0"/>
              <a:t> (“Prometheus </a:t>
            </a:r>
            <a:r>
              <a:rPr lang="en-US" sz="1200" dirty="0" smtClean="0"/>
              <a:t>Unbound (Shelley</a:t>
            </a:r>
            <a:r>
              <a:rPr lang="en-US" sz="1200" dirty="0" smtClean="0"/>
              <a:t>)”)</a:t>
            </a:r>
            <a:endParaRPr lang="en-US" sz="1200" dirty="0"/>
          </a:p>
        </p:txBody>
      </p:sp>
      <p:sp>
        <p:nvSpPr>
          <p:cNvPr id="12" name="TextBox 11"/>
          <p:cNvSpPr txBox="1"/>
          <p:nvPr/>
        </p:nvSpPr>
        <p:spPr>
          <a:xfrm>
            <a:off x="2514600" y="6581001"/>
            <a:ext cx="2057400" cy="276999"/>
          </a:xfrm>
          <a:prstGeom prst="rect">
            <a:avLst/>
          </a:prstGeom>
          <a:noFill/>
        </p:spPr>
        <p:txBody>
          <a:bodyPr wrap="square" rtlCol="0">
            <a:spAutoFit/>
          </a:bodyPr>
          <a:lstStyle/>
          <a:p>
            <a:r>
              <a:rPr lang="en-US" sz="1200" baseline="30000" dirty="0" smtClean="0"/>
              <a:t>8</a:t>
            </a:r>
            <a:r>
              <a:rPr lang="en-US" sz="1200" dirty="0" smtClean="0"/>
              <a:t> (“John </a:t>
            </a:r>
            <a:r>
              <a:rPr lang="en-US" sz="1200" dirty="0" smtClean="0"/>
              <a:t>Keats's 1819 </a:t>
            </a:r>
            <a:r>
              <a:rPr lang="en-US" sz="1200" dirty="0" smtClean="0"/>
              <a:t>odes”)</a:t>
            </a:r>
            <a:endParaRPr lang="en-US" sz="1200" dirty="0" smtClean="0"/>
          </a:p>
        </p:txBody>
      </p:sp>
      <p:sp>
        <p:nvSpPr>
          <p:cNvPr id="13" name="TextBox 12"/>
          <p:cNvSpPr txBox="1"/>
          <p:nvPr/>
        </p:nvSpPr>
        <p:spPr>
          <a:xfrm>
            <a:off x="5181600" y="6096000"/>
            <a:ext cx="2057400" cy="276999"/>
          </a:xfrm>
          <a:prstGeom prst="rect">
            <a:avLst/>
          </a:prstGeom>
          <a:noFill/>
        </p:spPr>
        <p:txBody>
          <a:bodyPr wrap="square" rtlCol="0">
            <a:spAutoFit/>
          </a:bodyPr>
          <a:lstStyle/>
          <a:p>
            <a:r>
              <a:rPr lang="en-US" sz="1200" baseline="30000" dirty="0" smtClean="0"/>
              <a:t>9</a:t>
            </a:r>
            <a:r>
              <a:rPr lang="en-US" sz="1200" dirty="0" smtClean="0"/>
              <a:t> (“Mary Shelley”)</a:t>
            </a:r>
            <a:endParaRPr lang="en-US" sz="1200" dirty="0"/>
          </a:p>
        </p:txBody>
      </p:sp>
      <p:sp>
        <p:nvSpPr>
          <p:cNvPr id="14" name="TextBox 13"/>
          <p:cNvSpPr txBox="1"/>
          <p:nvPr/>
        </p:nvSpPr>
        <p:spPr>
          <a:xfrm>
            <a:off x="5181600" y="6248400"/>
            <a:ext cx="2057400" cy="276999"/>
          </a:xfrm>
          <a:prstGeom prst="rect">
            <a:avLst/>
          </a:prstGeom>
          <a:noFill/>
        </p:spPr>
        <p:txBody>
          <a:bodyPr wrap="square" rtlCol="0">
            <a:spAutoFit/>
          </a:bodyPr>
          <a:lstStyle/>
          <a:p>
            <a:r>
              <a:rPr lang="en-US" sz="1200" baseline="30000" dirty="0" smtClean="0"/>
              <a:t>10</a:t>
            </a:r>
            <a:r>
              <a:rPr lang="en-US" sz="1200" dirty="0" smtClean="0"/>
              <a:t> (“Eugene </a:t>
            </a:r>
            <a:r>
              <a:rPr lang="en-US" sz="1200" dirty="0" err="1" smtClean="0"/>
              <a:t>Onegin</a:t>
            </a:r>
            <a:r>
              <a:rPr lang="en-US" sz="1200" dirty="0" smtClean="0"/>
              <a:t>”)</a:t>
            </a:r>
            <a:endParaRPr lang="en-US" sz="1200" dirty="0"/>
          </a:p>
        </p:txBody>
      </p:sp>
      <p:pic>
        <p:nvPicPr>
          <p:cNvPr id="15" name="Picture 14" descr="marriage of heaven and hell.jpg"/>
          <p:cNvPicPr>
            <a:picLocks noChangeAspect="1"/>
          </p:cNvPicPr>
          <p:nvPr/>
        </p:nvPicPr>
        <p:blipFill>
          <a:blip r:embed="rId3" cstate="print"/>
          <a:stretch>
            <a:fillRect/>
          </a:stretch>
        </p:blipFill>
        <p:spPr>
          <a:xfrm>
            <a:off x="5791200" y="685800"/>
            <a:ext cx="2138680" cy="3048000"/>
          </a:xfrm>
          <a:prstGeom prst="rect">
            <a:avLst/>
          </a:prstGeom>
        </p:spPr>
      </p:pic>
      <p:sp>
        <p:nvSpPr>
          <p:cNvPr id="16" name="TextBox 15"/>
          <p:cNvSpPr txBox="1"/>
          <p:nvPr/>
        </p:nvSpPr>
        <p:spPr>
          <a:xfrm>
            <a:off x="5105400" y="3657600"/>
            <a:ext cx="3429000" cy="923330"/>
          </a:xfrm>
          <a:prstGeom prst="rect">
            <a:avLst/>
          </a:prstGeom>
          <a:noFill/>
        </p:spPr>
        <p:txBody>
          <a:bodyPr wrap="square" rtlCol="0">
            <a:spAutoFit/>
          </a:bodyPr>
          <a:lstStyle/>
          <a:p>
            <a:pPr algn="ctr"/>
            <a:r>
              <a:rPr lang="en-US" sz="1200" i="1" dirty="0" smtClean="0"/>
              <a:t>The Marriage of Heaven and Hell </a:t>
            </a:r>
            <a:r>
              <a:rPr lang="en-US" sz="1200" baseline="30000" dirty="0" smtClean="0"/>
              <a:t>1</a:t>
            </a:r>
            <a:endParaRPr lang="en-US" sz="1200" i="1" dirty="0" smtClean="0"/>
          </a:p>
          <a:p>
            <a:pPr algn="ctr"/>
            <a:r>
              <a:rPr lang="en-US" sz="1200" dirty="0" smtClean="0"/>
              <a:t>William Blake </a:t>
            </a:r>
            <a:r>
              <a:rPr lang="en-US" sz="1200" baseline="30000" dirty="0" smtClean="0"/>
              <a:t>1</a:t>
            </a:r>
            <a:endParaRPr lang="en-US" sz="1200" dirty="0" smtClean="0"/>
          </a:p>
          <a:p>
            <a:pPr algn="ctr"/>
            <a:r>
              <a:rPr lang="en-US" sz="1000" dirty="0" smtClean="0">
                <a:hlinkClick r:id="rId4"/>
              </a:rPr>
              <a:t>http://</a:t>
            </a:r>
            <a:r>
              <a:rPr lang="en-US" sz="1000" dirty="0" smtClean="0">
                <a:hlinkClick r:id="rId4"/>
              </a:rPr>
              <a:t>upload.wikimedia.org/wikipedia/commons/thumb/e/ea/MoH%26H_title.jpg/421px-MoH%26H_title.jpg</a:t>
            </a:r>
            <a:endParaRPr lang="en-US" sz="1000" dirty="0" smtClean="0"/>
          </a:p>
          <a:p>
            <a:pPr algn="ct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Excerpts from Famous Works</a:t>
            </a:r>
            <a:endParaRPr lang="en-US" dirty="0"/>
          </a:p>
        </p:txBody>
      </p:sp>
      <p:sp>
        <p:nvSpPr>
          <p:cNvPr id="3" name="Content Placeholder 2"/>
          <p:cNvSpPr>
            <a:spLocks noGrp="1"/>
          </p:cNvSpPr>
          <p:nvPr>
            <p:ph idx="1"/>
          </p:nvPr>
        </p:nvSpPr>
        <p:spPr>
          <a:xfrm>
            <a:off x="0" y="1143000"/>
            <a:ext cx="9144000" cy="5257800"/>
          </a:xfrm>
        </p:spPr>
        <p:txBody>
          <a:bodyPr>
            <a:normAutofit fontScale="92500" lnSpcReduction="20000"/>
          </a:bodyPr>
          <a:lstStyle/>
          <a:p>
            <a:pPr marL="342900" lvl="2" indent="-342900"/>
            <a:r>
              <a:rPr lang="en-US" sz="2200" dirty="0" smtClean="0"/>
              <a:t>"Without Contraries is no progression. Attraction and </a:t>
            </a:r>
            <a:r>
              <a:rPr lang="en-US" sz="2200" dirty="0" err="1" smtClean="0"/>
              <a:t>Repulsion,Reason</a:t>
            </a:r>
            <a:r>
              <a:rPr lang="en-US" sz="2200" dirty="0" smtClean="0"/>
              <a:t> and Energy, Love and Hate, are necessary to Human </a:t>
            </a:r>
            <a:r>
              <a:rPr lang="en-US" sz="2200" dirty="0" err="1" smtClean="0"/>
              <a:t>existence.From</a:t>
            </a:r>
            <a:r>
              <a:rPr lang="en-US" sz="2200" dirty="0" smtClean="0"/>
              <a:t> these contraries spring what the religious call Good &amp; </a:t>
            </a:r>
            <a:r>
              <a:rPr lang="en-US" sz="2200" dirty="0" err="1" smtClean="0"/>
              <a:t>Evil.Good</a:t>
            </a:r>
            <a:r>
              <a:rPr lang="en-US" sz="2200" dirty="0" smtClean="0"/>
              <a:t> is the passive that obeys Reason. Evil is the active springing from Energy. Good is Heaven. Evil is Hell“ </a:t>
            </a:r>
            <a:endParaRPr lang="en-US" sz="2200" dirty="0" smtClean="0"/>
          </a:p>
          <a:p>
            <a:pPr marL="800100" lvl="3" indent="-342900"/>
            <a:r>
              <a:rPr lang="en-US" dirty="0" smtClean="0"/>
              <a:t>Blake, </a:t>
            </a:r>
            <a:r>
              <a:rPr lang="en-US" i="1" dirty="0" smtClean="0"/>
              <a:t>The Marriage of Heaven and Hell  </a:t>
            </a:r>
            <a:r>
              <a:rPr lang="en-US" baseline="30000" dirty="0" smtClean="0"/>
              <a:t>1</a:t>
            </a:r>
          </a:p>
          <a:p>
            <a:r>
              <a:rPr lang="en-US" sz="2200" dirty="0" smtClean="0"/>
              <a:t>“Ah</a:t>
            </a:r>
            <a:r>
              <a:rPr lang="en-US" sz="2200" dirty="0" smtClean="0"/>
              <a:t>! well a-day! what evil looks</a:t>
            </a:r>
          </a:p>
          <a:p>
            <a:pPr>
              <a:buNone/>
            </a:pPr>
            <a:r>
              <a:rPr lang="en-US" sz="2200" dirty="0" smtClean="0"/>
              <a:t>	Had </a:t>
            </a:r>
            <a:r>
              <a:rPr lang="en-US" sz="2200" dirty="0" smtClean="0"/>
              <a:t>I from old and young!</a:t>
            </a:r>
          </a:p>
          <a:p>
            <a:pPr>
              <a:buNone/>
            </a:pPr>
            <a:r>
              <a:rPr lang="en-US" sz="2200" dirty="0" smtClean="0"/>
              <a:t>	Instead </a:t>
            </a:r>
            <a:r>
              <a:rPr lang="en-US" sz="2200" dirty="0" smtClean="0"/>
              <a:t>of the cross, the Albatross</a:t>
            </a:r>
          </a:p>
          <a:p>
            <a:pPr>
              <a:buNone/>
            </a:pPr>
            <a:r>
              <a:rPr lang="en-US" sz="2200" dirty="0" smtClean="0"/>
              <a:t>	About </a:t>
            </a:r>
            <a:r>
              <a:rPr lang="en-US" sz="2200" dirty="0" smtClean="0"/>
              <a:t>my neck was </a:t>
            </a:r>
            <a:r>
              <a:rPr lang="en-US" sz="2200" dirty="0" smtClean="0"/>
              <a:t>hung”</a:t>
            </a:r>
          </a:p>
          <a:p>
            <a:pPr lvl="1"/>
            <a:r>
              <a:rPr lang="en-US" sz="2100" dirty="0" smtClean="0"/>
              <a:t>Coleridge, </a:t>
            </a:r>
            <a:r>
              <a:rPr lang="en-US" sz="2100" i="1" dirty="0" smtClean="0"/>
              <a:t>The Rime of the </a:t>
            </a:r>
          </a:p>
          <a:p>
            <a:pPr lvl="1">
              <a:buNone/>
            </a:pPr>
            <a:r>
              <a:rPr lang="en-US" sz="2100" i="1" dirty="0" smtClean="0"/>
              <a:t>	</a:t>
            </a:r>
            <a:r>
              <a:rPr lang="en-US" sz="2100" i="1" dirty="0" smtClean="0"/>
              <a:t>Ancient Mariner </a:t>
            </a:r>
            <a:r>
              <a:rPr lang="en-US" sz="2100" baseline="30000" dirty="0" smtClean="0"/>
              <a:t>2</a:t>
            </a:r>
            <a:endParaRPr lang="en-US" sz="2100" dirty="0" smtClean="0"/>
          </a:p>
          <a:p>
            <a:r>
              <a:rPr lang="en-US" sz="2200" dirty="0" smtClean="0"/>
              <a:t>“She walks in beauty, like the night</a:t>
            </a:r>
            <a:br>
              <a:rPr lang="en-US" sz="2200" dirty="0" smtClean="0"/>
            </a:br>
            <a:r>
              <a:rPr lang="en-US" sz="2200" dirty="0" smtClean="0"/>
              <a:t>Of cloudless climes and starry skies;</a:t>
            </a:r>
            <a:br>
              <a:rPr lang="en-US" sz="2200" dirty="0" smtClean="0"/>
            </a:br>
            <a:r>
              <a:rPr lang="en-US" sz="2200" dirty="0" smtClean="0"/>
              <a:t>And all that's best of dark and bright</a:t>
            </a:r>
            <a:br>
              <a:rPr lang="en-US" sz="2200" dirty="0" smtClean="0"/>
            </a:br>
            <a:r>
              <a:rPr lang="en-US" sz="2200" dirty="0" smtClean="0"/>
              <a:t>Meet in her aspect and her eyes:</a:t>
            </a:r>
            <a:br>
              <a:rPr lang="en-US" sz="2200" dirty="0" smtClean="0"/>
            </a:br>
            <a:r>
              <a:rPr lang="en-US" sz="2200" dirty="0" smtClean="0"/>
              <a:t>Thus </a:t>
            </a:r>
            <a:r>
              <a:rPr lang="en-US" sz="2200" dirty="0" err="1" smtClean="0"/>
              <a:t>mellow'd</a:t>
            </a:r>
            <a:r>
              <a:rPr lang="en-US" sz="2200" dirty="0" smtClean="0"/>
              <a:t> to that tender light</a:t>
            </a:r>
            <a:r>
              <a:rPr lang="en-US" sz="2200" dirty="0" smtClean="0"/>
              <a:t/>
            </a:r>
            <a:br>
              <a:rPr lang="en-US" sz="2200" dirty="0" smtClean="0"/>
            </a:br>
            <a:r>
              <a:rPr lang="en-US" sz="2200" dirty="0" smtClean="0"/>
              <a:t>Which heaven to gaudy day </a:t>
            </a:r>
            <a:r>
              <a:rPr lang="en-US" sz="2200" dirty="0" smtClean="0"/>
              <a:t>denies”</a:t>
            </a:r>
          </a:p>
          <a:p>
            <a:pPr lvl="1"/>
            <a:r>
              <a:rPr lang="en-US" sz="2100" dirty="0" smtClean="0"/>
              <a:t>Lord Byron, </a:t>
            </a:r>
            <a:r>
              <a:rPr lang="en-US" sz="2100" i="1" dirty="0" smtClean="0"/>
              <a:t>She Walks in Beauty </a:t>
            </a:r>
            <a:r>
              <a:rPr lang="en-US" sz="2100" dirty="0" smtClean="0"/>
              <a:t> </a:t>
            </a:r>
            <a:r>
              <a:rPr lang="en-US" sz="2100" baseline="30000" dirty="0" smtClean="0"/>
              <a:t>3</a:t>
            </a:r>
            <a:endParaRPr lang="en-US" sz="2100" dirty="0" smtClean="0"/>
          </a:p>
          <a:p>
            <a:pPr lvl="1"/>
            <a:endParaRPr lang="en-US" sz="1500" i="1" dirty="0" smtClean="0"/>
          </a:p>
          <a:p>
            <a:endParaRPr lang="en-US" sz="1900" dirty="0" smtClean="0"/>
          </a:p>
          <a:p>
            <a:pPr marL="342900" lvl="2" indent="-342900"/>
            <a:endParaRPr lang="en-US" dirty="0" smtClean="0"/>
          </a:p>
          <a:p>
            <a:endParaRPr lang="en-US" dirty="0"/>
          </a:p>
        </p:txBody>
      </p:sp>
      <p:sp>
        <p:nvSpPr>
          <p:cNvPr id="4" name="TextBox 3"/>
          <p:cNvSpPr txBox="1"/>
          <p:nvPr/>
        </p:nvSpPr>
        <p:spPr>
          <a:xfrm>
            <a:off x="0" y="6581001"/>
            <a:ext cx="2819400" cy="276999"/>
          </a:xfrm>
          <a:prstGeom prst="rect">
            <a:avLst/>
          </a:prstGeom>
          <a:noFill/>
        </p:spPr>
        <p:txBody>
          <a:bodyPr wrap="square" rtlCol="0">
            <a:spAutoFit/>
          </a:bodyPr>
          <a:lstStyle/>
          <a:p>
            <a:r>
              <a:rPr lang="en-US" sz="1200" baseline="30000" dirty="0" smtClean="0"/>
              <a:t>1</a:t>
            </a:r>
            <a:r>
              <a:rPr lang="en-US" sz="1200" dirty="0" smtClean="0"/>
              <a:t> (</a:t>
            </a:r>
            <a:r>
              <a:rPr lang="en-US" sz="1200" dirty="0" smtClean="0"/>
              <a:t>"The Marriage of Heaven and </a:t>
            </a:r>
            <a:r>
              <a:rPr lang="en-US" sz="1200" dirty="0" smtClean="0"/>
              <a:t>Hell“)</a:t>
            </a:r>
            <a:endParaRPr lang="en-US" sz="1200" dirty="0"/>
          </a:p>
        </p:txBody>
      </p:sp>
      <p:sp>
        <p:nvSpPr>
          <p:cNvPr id="5" name="TextBox 4"/>
          <p:cNvSpPr txBox="1"/>
          <p:nvPr/>
        </p:nvSpPr>
        <p:spPr>
          <a:xfrm>
            <a:off x="2667000" y="6581001"/>
            <a:ext cx="2057400" cy="276999"/>
          </a:xfrm>
          <a:prstGeom prst="rect">
            <a:avLst/>
          </a:prstGeom>
          <a:noFill/>
        </p:spPr>
        <p:txBody>
          <a:bodyPr wrap="square" rtlCol="0">
            <a:spAutoFit/>
          </a:bodyPr>
          <a:lstStyle/>
          <a:p>
            <a:r>
              <a:rPr lang="en-US" sz="1200" baseline="30000" dirty="0" smtClean="0"/>
              <a:t>2</a:t>
            </a:r>
            <a:r>
              <a:rPr lang="en-US" sz="1200" dirty="0" smtClean="0"/>
              <a:t> (Coleridge)</a:t>
            </a:r>
            <a:endParaRPr lang="en-US" sz="1200" dirty="0"/>
          </a:p>
        </p:txBody>
      </p:sp>
      <p:sp>
        <p:nvSpPr>
          <p:cNvPr id="6" name="TextBox 5"/>
          <p:cNvSpPr txBox="1"/>
          <p:nvPr/>
        </p:nvSpPr>
        <p:spPr>
          <a:xfrm>
            <a:off x="3657600" y="6581001"/>
            <a:ext cx="2057400" cy="276999"/>
          </a:xfrm>
          <a:prstGeom prst="rect">
            <a:avLst/>
          </a:prstGeom>
          <a:noFill/>
        </p:spPr>
        <p:txBody>
          <a:bodyPr wrap="square" rtlCol="0">
            <a:spAutoFit/>
          </a:bodyPr>
          <a:lstStyle/>
          <a:p>
            <a:r>
              <a:rPr lang="en-US" sz="1200" baseline="30000" dirty="0" smtClean="0"/>
              <a:t>3</a:t>
            </a:r>
            <a:r>
              <a:rPr lang="en-US" sz="1200" dirty="0" smtClean="0"/>
              <a:t> (“She Walks in Beauty”)</a:t>
            </a:r>
            <a:endParaRPr lang="en-US" sz="1200" dirty="0"/>
          </a:p>
        </p:txBody>
      </p:sp>
      <p:pic>
        <p:nvPicPr>
          <p:cNvPr id="7" name="Picture 6" descr="rime of the ancient mariner.jpg"/>
          <p:cNvPicPr>
            <a:picLocks noChangeAspect="1"/>
          </p:cNvPicPr>
          <p:nvPr/>
        </p:nvPicPr>
        <p:blipFill>
          <a:blip r:embed="rId3" cstate="print"/>
          <a:stretch>
            <a:fillRect/>
          </a:stretch>
        </p:blipFill>
        <p:spPr>
          <a:xfrm>
            <a:off x="4419600" y="2514599"/>
            <a:ext cx="4495800" cy="2901290"/>
          </a:xfrm>
          <a:prstGeom prst="rect">
            <a:avLst/>
          </a:prstGeom>
        </p:spPr>
      </p:pic>
      <p:sp>
        <p:nvSpPr>
          <p:cNvPr id="8" name="TextBox 7"/>
          <p:cNvSpPr txBox="1"/>
          <p:nvPr/>
        </p:nvSpPr>
        <p:spPr>
          <a:xfrm>
            <a:off x="5562600" y="5486400"/>
            <a:ext cx="3048000" cy="1077218"/>
          </a:xfrm>
          <a:prstGeom prst="rect">
            <a:avLst/>
          </a:prstGeom>
          <a:noFill/>
        </p:spPr>
        <p:txBody>
          <a:bodyPr wrap="square" rtlCol="0">
            <a:spAutoFit/>
          </a:bodyPr>
          <a:lstStyle/>
          <a:p>
            <a:pPr algn="ctr"/>
            <a:r>
              <a:rPr lang="en-US" sz="1200" dirty="0" smtClean="0"/>
              <a:t>“The Albatross About my Neck was Strung” </a:t>
            </a:r>
            <a:r>
              <a:rPr lang="en-US" sz="1200" baseline="30000" dirty="0" smtClean="0"/>
              <a:t>1</a:t>
            </a:r>
            <a:endParaRPr lang="en-US" sz="1200" dirty="0" smtClean="0"/>
          </a:p>
          <a:p>
            <a:pPr algn="ctr"/>
            <a:r>
              <a:rPr lang="en-US" sz="1200" dirty="0" smtClean="0"/>
              <a:t>William </a:t>
            </a:r>
            <a:r>
              <a:rPr lang="en-US" sz="1200" dirty="0" err="1" smtClean="0"/>
              <a:t>Strang</a:t>
            </a:r>
            <a:r>
              <a:rPr lang="en-US" sz="1200" dirty="0" smtClean="0"/>
              <a:t> </a:t>
            </a:r>
            <a:r>
              <a:rPr lang="en-US" sz="1200" baseline="30000" dirty="0" smtClean="0"/>
              <a:t>1</a:t>
            </a:r>
            <a:endParaRPr lang="en-US" sz="1200" dirty="0" smtClean="0"/>
          </a:p>
          <a:p>
            <a:pPr algn="ctr"/>
            <a:r>
              <a:rPr lang="en-US" sz="1000" dirty="0" smtClean="0">
                <a:hlinkClick r:id="rId4"/>
              </a:rPr>
              <a:t>http</a:t>
            </a:r>
            <a:r>
              <a:rPr lang="en-US" sz="1000" dirty="0" smtClean="0">
                <a:hlinkClick r:id="rId4"/>
              </a:rPr>
              <a:t>://</a:t>
            </a:r>
            <a:r>
              <a:rPr lang="en-US" sz="1000" dirty="0" smtClean="0">
                <a:hlinkClick r:id="rId4"/>
              </a:rPr>
              <a:t>upload.wikimedia.org/wikipedia/commons/f/fc/The_Albatross_about_my_Neck_was_Hung_by_William_Strang.jpg</a:t>
            </a:r>
            <a:endParaRPr lang="en-US" sz="1000" dirty="0" smtClean="0"/>
          </a:p>
          <a:p>
            <a:pPr algn="ctr"/>
            <a:endParaRPr 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Works Cited</a:t>
            </a:r>
            <a:endParaRPr lang="en-US" dirty="0"/>
          </a:p>
        </p:txBody>
      </p:sp>
      <p:sp>
        <p:nvSpPr>
          <p:cNvPr id="3" name="Content Placeholder 2"/>
          <p:cNvSpPr>
            <a:spLocks noGrp="1"/>
          </p:cNvSpPr>
          <p:nvPr>
            <p:ph idx="1"/>
          </p:nvPr>
        </p:nvSpPr>
        <p:spPr>
          <a:xfrm>
            <a:off x="0" y="990600"/>
            <a:ext cx="9144000" cy="5715000"/>
          </a:xfrm>
        </p:spPr>
        <p:txBody>
          <a:bodyPr>
            <a:noAutofit/>
          </a:bodyPr>
          <a:lstStyle/>
          <a:p>
            <a:pPr indent="-640080">
              <a:buNone/>
            </a:pPr>
            <a:r>
              <a:rPr lang="en-US" sz="850" dirty="0" smtClean="0"/>
              <a:t>"</a:t>
            </a:r>
            <a:r>
              <a:rPr lang="en-US" sz="850" dirty="0" smtClean="0"/>
              <a:t>A German Requiem (Brahms)." </a:t>
            </a:r>
            <a:r>
              <a:rPr lang="en-US" sz="850" i="1" dirty="0" smtClean="0"/>
              <a:t>Wikipedia</a:t>
            </a:r>
            <a:r>
              <a:rPr lang="en-US" sz="850" dirty="0" smtClean="0"/>
              <a:t>. Wikimedia Foundation, 01 Oct. 2012. Web. 14 Jan. 2013. &lt;</a:t>
            </a:r>
            <a:r>
              <a:rPr lang="en-US" sz="850" u="sng" dirty="0" smtClean="0">
                <a:hlinkClick r:id="rId3"/>
              </a:rPr>
              <a:t>http://en.wikipedia.org/wiki/A_German_Requiem_(Brahms)</a:t>
            </a:r>
            <a:r>
              <a:rPr lang="en-US" sz="850" dirty="0" smtClean="0"/>
              <a:t>&gt;.</a:t>
            </a:r>
          </a:p>
          <a:p>
            <a:pPr indent="-640080">
              <a:buNone/>
            </a:pPr>
            <a:r>
              <a:rPr lang="en-US" sz="850" dirty="0" smtClean="0"/>
              <a:t>"Ave Maria (Schubert)." </a:t>
            </a:r>
            <a:r>
              <a:rPr lang="en-US" sz="850" i="1" dirty="0" smtClean="0"/>
              <a:t>Wikipedia</a:t>
            </a:r>
            <a:r>
              <a:rPr lang="en-US" sz="850" dirty="0" smtClean="0"/>
              <a:t>. Wikimedia Foundation, 01 Oct. 2012. Web. 14 Jan. 2013. &lt;</a:t>
            </a:r>
            <a:r>
              <a:rPr lang="en-US" sz="850" u="sng" dirty="0" smtClean="0">
                <a:hlinkClick r:id="rId4"/>
              </a:rPr>
              <a:t>http://en.wikipedia.org/wiki/Ave_Maria_(Schubert)</a:t>
            </a:r>
            <a:r>
              <a:rPr lang="en-US" sz="850" dirty="0" smtClean="0"/>
              <a:t>&gt;.</a:t>
            </a:r>
          </a:p>
          <a:p>
            <a:pPr indent="-640080">
              <a:buNone/>
            </a:pPr>
            <a:r>
              <a:rPr lang="en-US" sz="850" dirty="0" smtClean="0"/>
              <a:t>"Characteristics of Neoclassical Architecture." </a:t>
            </a:r>
            <a:r>
              <a:rPr lang="en-US" sz="850" i="1" dirty="0" err="1" smtClean="0"/>
              <a:t>NeoClassic</a:t>
            </a:r>
            <a:r>
              <a:rPr lang="en-US" sz="850" dirty="0" smtClean="0"/>
              <a:t>. </a:t>
            </a:r>
            <a:r>
              <a:rPr lang="en-US" sz="850" dirty="0" err="1" smtClean="0"/>
              <a:t>NeoClassic</a:t>
            </a:r>
            <a:r>
              <a:rPr lang="en-US" sz="850" dirty="0" smtClean="0"/>
              <a:t>, 21 June 2009. Web. 13 Jan. 2013. &lt;</a:t>
            </a:r>
            <a:r>
              <a:rPr lang="en-US" sz="850" u="sng" dirty="0" smtClean="0">
                <a:hlinkClick r:id="rId5"/>
              </a:rPr>
              <a:t>http://www.neoclassic.com/characteristics-of-neoclassical-architecture.html</a:t>
            </a:r>
            <a:r>
              <a:rPr lang="en-US" sz="850" dirty="0" smtClean="0"/>
              <a:t>&gt;.</a:t>
            </a:r>
          </a:p>
          <a:p>
            <a:pPr indent="-640080">
              <a:buNone/>
            </a:pPr>
            <a:r>
              <a:rPr lang="en-US" sz="850" dirty="0" smtClean="0"/>
              <a:t>Chambers, Mortimer. </a:t>
            </a:r>
            <a:r>
              <a:rPr lang="en-US" sz="850" i="1" dirty="0" smtClean="0"/>
              <a:t>The Western Experience</a:t>
            </a:r>
            <a:r>
              <a:rPr lang="en-US" sz="850" dirty="0" smtClean="0"/>
              <a:t>. 9th ed. New York: McGraw-Hill Companies, 2007. Print.</a:t>
            </a:r>
          </a:p>
          <a:p>
            <a:pPr indent="-640080">
              <a:buNone/>
            </a:pPr>
            <a:r>
              <a:rPr lang="en-US" sz="850" dirty="0" smtClean="0"/>
              <a:t>"</a:t>
            </a:r>
            <a:r>
              <a:rPr lang="en-US" sz="850" dirty="0" err="1" smtClean="0"/>
              <a:t>Étude</a:t>
            </a:r>
            <a:r>
              <a:rPr lang="en-US" sz="850" dirty="0" smtClean="0"/>
              <a:t> Op. 10, No. 12 (Chopin)." </a:t>
            </a:r>
            <a:r>
              <a:rPr lang="en-US" sz="850" i="1" dirty="0" smtClean="0"/>
              <a:t>Wikipedia</a:t>
            </a:r>
            <a:r>
              <a:rPr lang="en-US" sz="850" dirty="0" smtClean="0"/>
              <a:t>. Wikimedia Foundation, 01 Dec. 2012. Web. 14 Jan. 2013. &lt;</a:t>
            </a:r>
            <a:r>
              <a:rPr lang="en-US" sz="850" u="sng" dirty="0" smtClean="0">
                <a:hlinkClick r:id="rId6"/>
              </a:rPr>
              <a:t>http://en.wikipedia.org/wiki/%C3%89tude_Op._10,_No._12_(Chopin)</a:t>
            </a:r>
            <a:r>
              <a:rPr lang="en-US" sz="850" dirty="0" smtClean="0"/>
              <a:t>&gt;.</a:t>
            </a:r>
          </a:p>
          <a:p>
            <a:pPr indent="-640080">
              <a:buNone/>
            </a:pPr>
            <a:r>
              <a:rPr lang="en-US" sz="850" dirty="0" smtClean="0"/>
              <a:t>"Eugene </a:t>
            </a:r>
            <a:r>
              <a:rPr lang="en-US" sz="850" dirty="0" err="1" smtClean="0"/>
              <a:t>Onegin</a:t>
            </a:r>
            <a:r>
              <a:rPr lang="en-US" sz="850" dirty="0" smtClean="0"/>
              <a:t>." </a:t>
            </a:r>
            <a:r>
              <a:rPr lang="en-US" sz="850" i="1" dirty="0" smtClean="0"/>
              <a:t>Wikipedia</a:t>
            </a:r>
            <a:r>
              <a:rPr lang="en-US" sz="850" dirty="0" smtClean="0"/>
              <a:t>. Wikimedia Foundation, 01 Dec. 2013. Web. 14 Jan. 2013. &lt;</a:t>
            </a:r>
            <a:r>
              <a:rPr lang="en-US" sz="850" u="sng" dirty="0" smtClean="0">
                <a:hlinkClick r:id="rId7"/>
              </a:rPr>
              <a:t>http://en.wikipedia.org/wiki/Eugene_Onegin</a:t>
            </a:r>
            <a:r>
              <a:rPr lang="en-US" sz="850" dirty="0" smtClean="0"/>
              <a:t>&gt;.</a:t>
            </a:r>
          </a:p>
          <a:p>
            <a:pPr indent="-640080">
              <a:buNone/>
            </a:pPr>
            <a:r>
              <a:rPr lang="en-US" sz="850" dirty="0" smtClean="0"/>
              <a:t>"</a:t>
            </a:r>
            <a:r>
              <a:rPr lang="en-US" sz="850" dirty="0" err="1" smtClean="0"/>
              <a:t>Fonthill</a:t>
            </a:r>
            <a:r>
              <a:rPr lang="en-US" sz="850" dirty="0" smtClean="0"/>
              <a:t> Abbey." </a:t>
            </a:r>
            <a:r>
              <a:rPr lang="en-US" sz="850" i="1" dirty="0" smtClean="0"/>
              <a:t>Wikipedia</a:t>
            </a:r>
            <a:r>
              <a:rPr lang="en-US" sz="850" dirty="0" smtClean="0"/>
              <a:t>. Wikimedia Foundation, 25 Dec. 2012. Web. 14 Jan. 2013. &lt;</a:t>
            </a:r>
            <a:r>
              <a:rPr lang="en-US" sz="850" u="sng" dirty="0" smtClean="0">
                <a:hlinkClick r:id="rId8"/>
              </a:rPr>
              <a:t>http://en.wikipedia.org/wiki/Fonthill_Abbey</a:t>
            </a:r>
            <a:r>
              <a:rPr lang="en-US" sz="850" dirty="0" smtClean="0"/>
              <a:t>&gt;.</a:t>
            </a:r>
          </a:p>
          <a:p>
            <a:pPr indent="-640080">
              <a:buNone/>
            </a:pPr>
            <a:r>
              <a:rPr lang="en-US" sz="850" dirty="0" smtClean="0"/>
              <a:t>"Gothic Architecture." </a:t>
            </a:r>
            <a:r>
              <a:rPr lang="en-US" sz="850" i="1" dirty="0" smtClean="0"/>
              <a:t>Wikipedia</a:t>
            </a:r>
            <a:r>
              <a:rPr lang="en-US" sz="850" dirty="0" smtClean="0"/>
              <a:t>. Wikimedia Foundation, 01 Oct. 2012. Web. 14 Jan. 2013. &lt;http://en.wikipedia.org/wiki/Gothic_architecture&gt;.</a:t>
            </a:r>
          </a:p>
          <a:p>
            <a:pPr indent="-640080">
              <a:buNone/>
            </a:pPr>
            <a:r>
              <a:rPr lang="en-US" sz="850" dirty="0" smtClean="0"/>
              <a:t>"Gothic Revival Architecture." </a:t>
            </a:r>
            <a:r>
              <a:rPr lang="en-US" sz="850" i="1" dirty="0" smtClean="0"/>
              <a:t>Wikipedia</a:t>
            </a:r>
            <a:r>
              <a:rPr lang="en-US" sz="850" dirty="0" smtClean="0"/>
              <a:t>. Wikimedia Foundation, 01 Dec. 2012. Web. 14 Jan. 2013. &lt;http://en.wikipedia.org/wiki/Gothic_Revival_architecture&gt;.</a:t>
            </a:r>
          </a:p>
          <a:p>
            <a:pPr indent="-640080">
              <a:buNone/>
            </a:pPr>
            <a:r>
              <a:rPr lang="en-US" sz="850" dirty="0" smtClean="0"/>
              <a:t>"John Keats's 1819 Odes." </a:t>
            </a:r>
            <a:r>
              <a:rPr lang="en-US" sz="850" i="1" dirty="0" smtClean="0"/>
              <a:t>Wikipedia</a:t>
            </a:r>
            <a:r>
              <a:rPr lang="en-US" sz="850" dirty="0" smtClean="0"/>
              <a:t>. Wikimedia Foundation, 13 Jan. 2013. Web. 14 Jan. 2013. &lt;</a:t>
            </a:r>
            <a:r>
              <a:rPr lang="en-US" sz="850" u="sng" dirty="0" smtClean="0">
                <a:hlinkClick r:id="rId9"/>
              </a:rPr>
              <a:t>http://en.wikipedia.org/wiki/John_Keats%27s_1819_odes</a:t>
            </a:r>
            <a:r>
              <a:rPr lang="en-US" sz="850" dirty="0" smtClean="0"/>
              <a:t>&gt;.</a:t>
            </a:r>
          </a:p>
          <a:p>
            <a:pPr indent="-640080">
              <a:buNone/>
            </a:pPr>
            <a:r>
              <a:rPr lang="en-US" sz="850" dirty="0" smtClean="0"/>
              <a:t>"Lord Byron." </a:t>
            </a:r>
            <a:r>
              <a:rPr lang="en-US" sz="850" i="1" dirty="0" smtClean="0"/>
              <a:t>Wikipedia</a:t>
            </a:r>
            <a:r>
              <a:rPr lang="en-US" sz="850" dirty="0" smtClean="0"/>
              <a:t>. Wikimedia Foundation, 13 Jan. 2013. Web. 14 Jan. 2013. &lt;http://en.wikipedia.org/wiki/Lord_Byron&gt;.</a:t>
            </a:r>
          </a:p>
          <a:p>
            <a:pPr indent="-640080">
              <a:buNone/>
            </a:pPr>
            <a:r>
              <a:rPr lang="en-US" sz="850" dirty="0" smtClean="0"/>
              <a:t>"Mary Shelley." </a:t>
            </a:r>
            <a:r>
              <a:rPr lang="en-US" sz="850" i="1" dirty="0" smtClean="0"/>
              <a:t>Wikipedia</a:t>
            </a:r>
            <a:r>
              <a:rPr lang="en-US" sz="850" dirty="0" smtClean="0"/>
              <a:t>. Wikimedia Foundation, 13 Jan. 2013. Web. 14 Jan. 2013. &lt;</a:t>
            </a:r>
            <a:r>
              <a:rPr lang="en-US" sz="850" u="sng" dirty="0" smtClean="0">
                <a:hlinkClick r:id="rId10"/>
              </a:rPr>
              <a:t>http://en.wikipedia.org/wiki/Mary_Shelley</a:t>
            </a:r>
            <a:r>
              <a:rPr lang="en-US" sz="850" dirty="0" smtClean="0"/>
              <a:t>&gt;.</a:t>
            </a:r>
          </a:p>
          <a:p>
            <a:pPr indent="-640080">
              <a:buNone/>
            </a:pPr>
            <a:r>
              <a:rPr lang="en-US" sz="850" dirty="0" smtClean="0"/>
              <a:t>"Medievalism." </a:t>
            </a:r>
            <a:r>
              <a:rPr lang="en-US" sz="850" i="1" dirty="0" smtClean="0"/>
              <a:t>Wikipedia</a:t>
            </a:r>
            <a:r>
              <a:rPr lang="en-US" sz="850" dirty="0" smtClean="0"/>
              <a:t>. Wikimedia Foundation, 01 Dec. 2012. Web. 14 Jan. 2013. &lt;http://en.wikipedia.org/wiki/Medievalism&gt;.</a:t>
            </a:r>
          </a:p>
          <a:p>
            <a:pPr indent="-640080">
              <a:buNone/>
            </a:pPr>
            <a:r>
              <a:rPr lang="en-US" sz="850" dirty="0" smtClean="0"/>
              <a:t>"</a:t>
            </a:r>
            <a:r>
              <a:rPr lang="en-US" sz="850" dirty="0" err="1" smtClean="0"/>
              <a:t>Orientalism</a:t>
            </a:r>
            <a:r>
              <a:rPr lang="en-US" sz="850" dirty="0" smtClean="0"/>
              <a:t>." </a:t>
            </a:r>
            <a:r>
              <a:rPr lang="en-US" sz="850" i="1" dirty="0" smtClean="0"/>
              <a:t>Wikipedia</a:t>
            </a:r>
            <a:r>
              <a:rPr lang="en-US" sz="850" dirty="0" smtClean="0"/>
              <a:t>. Wikimedia Foundation, 01 June 2012. Web. 15 Jan. 2013. &lt;</a:t>
            </a:r>
            <a:r>
              <a:rPr lang="en-US" sz="850" u="sng" dirty="0" smtClean="0">
                <a:hlinkClick r:id="rId11"/>
              </a:rPr>
              <a:t>http://en.wikipedia.org/wiki/Orientalism</a:t>
            </a:r>
            <a:r>
              <a:rPr lang="en-US" sz="850" dirty="0" smtClean="0"/>
              <a:t>&gt;.</a:t>
            </a:r>
          </a:p>
          <a:p>
            <a:pPr indent="-640080">
              <a:buNone/>
            </a:pPr>
            <a:r>
              <a:rPr lang="en-US" sz="850" dirty="0" smtClean="0"/>
              <a:t>"Palace of Westminster." </a:t>
            </a:r>
            <a:r>
              <a:rPr lang="en-US" sz="850" i="1" dirty="0" smtClean="0"/>
              <a:t>Wikipedia</a:t>
            </a:r>
            <a:r>
              <a:rPr lang="en-US" sz="850" dirty="0" smtClean="0"/>
              <a:t>. Wikimedia Foundation, 14 Jan. 2012. Web. 14 Jan. 2013. &lt;</a:t>
            </a:r>
            <a:r>
              <a:rPr lang="en-US" sz="850" u="sng" dirty="0" smtClean="0">
                <a:hlinkClick r:id="rId12"/>
              </a:rPr>
              <a:t>http://en.wikipedia.org/wiki/Palace_of_Westminster</a:t>
            </a:r>
            <a:r>
              <a:rPr lang="en-US" sz="850" dirty="0" smtClean="0"/>
              <a:t>&gt;.</a:t>
            </a:r>
          </a:p>
          <a:p>
            <a:pPr indent="-640080">
              <a:buNone/>
            </a:pPr>
            <a:r>
              <a:rPr lang="en-US" sz="850" dirty="0" smtClean="0"/>
              <a:t>"Prometheus Unbound (Shelley)." </a:t>
            </a:r>
            <a:r>
              <a:rPr lang="en-US" sz="850" i="1" dirty="0" smtClean="0"/>
              <a:t>Wikipedia</a:t>
            </a:r>
            <a:r>
              <a:rPr lang="en-US" sz="850" dirty="0" smtClean="0"/>
              <a:t>. Wikimedia Foundation, 13 Jan. 2013. Web. 14 Jan. 2013. &lt;</a:t>
            </a:r>
            <a:r>
              <a:rPr lang="en-US" sz="850" u="sng" dirty="0" smtClean="0">
                <a:hlinkClick r:id="rId13"/>
              </a:rPr>
              <a:t>http://en.wikipedia.org/wiki/Prometheus_Unbound_(Shelley)</a:t>
            </a:r>
            <a:r>
              <a:rPr lang="en-US" sz="850" dirty="0" smtClean="0"/>
              <a:t>&gt;.</a:t>
            </a:r>
          </a:p>
          <a:p>
            <a:pPr indent="-640080">
              <a:buNone/>
            </a:pPr>
            <a:r>
              <a:rPr lang="en-US" sz="850" dirty="0" smtClean="0"/>
              <a:t>"Rime of the Ancient Mariner." </a:t>
            </a:r>
            <a:r>
              <a:rPr lang="en-US" sz="850" i="1" dirty="0" smtClean="0"/>
              <a:t>Wikipedia</a:t>
            </a:r>
            <a:r>
              <a:rPr lang="en-US" sz="850" dirty="0" smtClean="0"/>
              <a:t>. Wikimedia Foundation, 26 Dec. 2012. Web. 15 Jan. 2013. &lt;</a:t>
            </a:r>
            <a:r>
              <a:rPr lang="en-US" sz="850" u="sng" dirty="0" smtClean="0">
                <a:hlinkClick r:id="rId14"/>
              </a:rPr>
              <a:t>http://en.wikipedia.org/wiki/Rime_of_the_Ancient_Mariner</a:t>
            </a:r>
            <a:r>
              <a:rPr lang="en-US" sz="850" dirty="0" smtClean="0"/>
              <a:t>&gt;.</a:t>
            </a:r>
          </a:p>
          <a:p>
            <a:pPr indent="-640080">
              <a:buNone/>
            </a:pPr>
            <a:r>
              <a:rPr lang="en-US" sz="850" dirty="0" smtClean="0"/>
              <a:t>"Romanticism." </a:t>
            </a:r>
            <a:r>
              <a:rPr lang="en-US" sz="850" i="1" dirty="0" smtClean="0"/>
              <a:t>Department of English: Lilia </a:t>
            </a:r>
            <a:r>
              <a:rPr lang="en-US" sz="850" i="1" dirty="0" err="1" smtClean="0"/>
              <a:t>Melani</a:t>
            </a:r>
            <a:r>
              <a:rPr lang="en-US" sz="850" dirty="0" smtClean="0"/>
              <a:t>. English Department, Brooklyn College, 12 Feb. 2009. Web. 12 Jan. 2013. &lt;</a:t>
            </a:r>
            <a:r>
              <a:rPr lang="en-US" sz="850" u="sng" dirty="0" smtClean="0">
                <a:hlinkClick r:id="rId15"/>
              </a:rPr>
              <a:t>http://academic.brooklyn.cuny.edu/english/melani/cs6/rom.html</a:t>
            </a:r>
            <a:r>
              <a:rPr lang="en-US" sz="850" dirty="0" smtClean="0"/>
              <a:t>&gt;.</a:t>
            </a:r>
          </a:p>
          <a:p>
            <a:pPr indent="-640080">
              <a:buNone/>
            </a:pPr>
            <a:r>
              <a:rPr lang="en-US" sz="850" dirty="0" smtClean="0"/>
              <a:t>"Romanticism." </a:t>
            </a:r>
            <a:r>
              <a:rPr lang="en-US" sz="850" i="1" dirty="0" smtClean="0"/>
              <a:t>Wikipedia</a:t>
            </a:r>
            <a:r>
              <a:rPr lang="en-US" sz="850" dirty="0" smtClean="0"/>
              <a:t>. Wikimedia Foundation, 13 Jan. 2013. Web. 14 Jan. 2013. &lt;</a:t>
            </a:r>
            <a:r>
              <a:rPr lang="en-US" sz="850" u="sng" dirty="0" smtClean="0">
                <a:hlinkClick r:id="rId16"/>
              </a:rPr>
              <a:t>http://en.wikipedia.org/wiki/Romanticism</a:t>
            </a:r>
            <a:r>
              <a:rPr lang="en-US" sz="850" dirty="0" smtClean="0"/>
              <a:t>&gt;.</a:t>
            </a:r>
          </a:p>
          <a:p>
            <a:pPr indent="-640080">
              <a:buNone/>
            </a:pPr>
            <a:r>
              <a:rPr lang="en-US" sz="850" dirty="0" smtClean="0"/>
              <a:t>"She Walks in Beauty." </a:t>
            </a:r>
            <a:r>
              <a:rPr lang="en-US" sz="850" i="1" dirty="0" smtClean="0"/>
              <a:t>Wikipedia</a:t>
            </a:r>
            <a:r>
              <a:rPr lang="en-US" sz="850" dirty="0" smtClean="0"/>
              <a:t>. Wikimedia Foundation, 13 Jan. 2013. Web. 14 Jan. 2013. &lt;</a:t>
            </a:r>
            <a:r>
              <a:rPr lang="en-US" sz="850" u="sng" dirty="0" smtClean="0">
                <a:hlinkClick r:id="rId17"/>
              </a:rPr>
              <a:t>http://en.wikipedia.org/wiki/She_Walks_in_Beauty</a:t>
            </a:r>
            <a:r>
              <a:rPr lang="en-US" sz="850" dirty="0" smtClean="0"/>
              <a:t>&gt;.</a:t>
            </a:r>
          </a:p>
          <a:p>
            <a:pPr indent="-640080">
              <a:buNone/>
            </a:pPr>
            <a:r>
              <a:rPr lang="en-US" sz="850" dirty="0" smtClean="0"/>
              <a:t>"Swan Lake." </a:t>
            </a:r>
            <a:r>
              <a:rPr lang="en-US" sz="850" i="1" dirty="0" smtClean="0"/>
              <a:t>Wikipedia</a:t>
            </a:r>
            <a:r>
              <a:rPr lang="en-US" sz="850" dirty="0" smtClean="0"/>
              <a:t>. Wikimedia Foundation, 01 Oct. 2012. Web. 14 Jan. 2013.</a:t>
            </a:r>
          </a:p>
          <a:p>
            <a:pPr indent="-640080">
              <a:buNone/>
            </a:pPr>
            <a:r>
              <a:rPr lang="en-US" sz="850" dirty="0" smtClean="0"/>
              <a:t>"The Marriage of Heaven and Hell." </a:t>
            </a:r>
            <a:r>
              <a:rPr lang="en-US" sz="850" i="1" dirty="0" smtClean="0"/>
              <a:t>Wikipedia</a:t>
            </a:r>
            <a:r>
              <a:rPr lang="en-US" sz="850" dirty="0" smtClean="0"/>
              <a:t>. Wikimedia Foundation, 13 Jan. 2013. Web. 14 Jan. 2013. &lt;</a:t>
            </a:r>
            <a:r>
              <a:rPr lang="en-US" sz="850" u="sng" dirty="0" smtClean="0">
                <a:hlinkClick r:id="rId18"/>
              </a:rPr>
              <a:t>http://en.wikipedia.org/wiki/The_Marriage_of_Heaven_and_Hell</a:t>
            </a:r>
            <a:r>
              <a:rPr lang="en-US" sz="850" dirty="0" smtClean="0"/>
              <a:t>&gt;.</a:t>
            </a:r>
          </a:p>
          <a:p>
            <a:pPr indent="-640080">
              <a:buNone/>
            </a:pPr>
            <a:r>
              <a:rPr lang="en-US" sz="850" dirty="0" smtClean="0"/>
              <a:t>"The Prelude." </a:t>
            </a:r>
            <a:r>
              <a:rPr lang="en-US" sz="850" i="1" dirty="0" smtClean="0"/>
              <a:t>Wikipedia</a:t>
            </a:r>
            <a:r>
              <a:rPr lang="en-US" sz="850" dirty="0" smtClean="0"/>
              <a:t>. Wikimedia Foundation, 13 Jan. 2013. Web. 14 Jan. 2013. &lt;</a:t>
            </a:r>
            <a:r>
              <a:rPr lang="en-US" sz="850" u="sng" dirty="0" smtClean="0">
                <a:hlinkClick r:id="rId19"/>
              </a:rPr>
              <a:t>http://en.wikipedia.org/wiki/The_Prelude</a:t>
            </a:r>
            <a:r>
              <a:rPr lang="en-US" sz="850" dirty="0" smtClean="0"/>
              <a:t>&gt;.</a:t>
            </a:r>
          </a:p>
          <a:p>
            <a:pPr indent="-640080">
              <a:buNone/>
            </a:pPr>
            <a:r>
              <a:rPr lang="en-US" sz="850" dirty="0" smtClean="0"/>
              <a:t>Coleridge, Samuel T. "The Rime of the Ancient Mariner (text of 1834)." </a:t>
            </a:r>
            <a:r>
              <a:rPr lang="en-US" sz="850" i="1" dirty="0" smtClean="0"/>
              <a:t>The Poetry Foundation</a:t>
            </a:r>
            <a:r>
              <a:rPr lang="en-US" sz="850" dirty="0" smtClean="0"/>
              <a:t>. Poetry Foundation, </a:t>
            </a:r>
            <a:r>
              <a:rPr lang="en-US" sz="850" dirty="0" err="1" smtClean="0"/>
              <a:t>n.d</a:t>
            </a:r>
            <a:r>
              <a:rPr lang="en-US" sz="850" dirty="0" smtClean="0"/>
              <a:t>. Web. 15 Jan. 2013. &lt;</a:t>
            </a:r>
            <a:r>
              <a:rPr lang="en-US" sz="850" u="sng" dirty="0" smtClean="0">
                <a:hlinkClick r:id="rId20"/>
              </a:rPr>
              <a:t>http://www.poetryfoundation.org/poem/173253</a:t>
            </a:r>
            <a:r>
              <a:rPr lang="en-US" sz="850" dirty="0" smtClean="0"/>
              <a:t>&gt;.</a:t>
            </a:r>
          </a:p>
          <a:p>
            <a:pPr indent="-640080">
              <a:buNone/>
            </a:pPr>
            <a:r>
              <a:rPr lang="en-US" sz="850" dirty="0" smtClean="0"/>
              <a:t>Cushion, Steve. "Cultural Developments to 1870." </a:t>
            </a:r>
            <a:r>
              <a:rPr lang="en-US" sz="850" i="1" dirty="0" smtClean="0"/>
              <a:t>London Metropolitan University</a:t>
            </a:r>
            <a:r>
              <a:rPr lang="en-US" sz="850" dirty="0" smtClean="0"/>
              <a:t>. London Metropolitan University, </a:t>
            </a:r>
            <a:r>
              <a:rPr lang="en-US" sz="850" dirty="0" err="1" smtClean="0"/>
              <a:t>n.d</a:t>
            </a:r>
            <a:r>
              <a:rPr lang="en-US" sz="850" dirty="0" smtClean="0"/>
              <a:t>. Web. 13 Jan. 2013. &lt;</a:t>
            </a:r>
            <a:r>
              <a:rPr lang="en-US" sz="850" u="sng" dirty="0" smtClean="0">
                <a:hlinkClick r:id="rId21"/>
              </a:rPr>
              <a:t>http://learning.londonmet.ac.uk/languages/med/med/cul_dev.htm</a:t>
            </a:r>
            <a:r>
              <a:rPr lang="en-US" sz="850" dirty="0" smtClean="0"/>
              <a:t>&gt;.</a:t>
            </a:r>
          </a:p>
          <a:p>
            <a:pPr indent="-640080">
              <a:buNone/>
            </a:pPr>
            <a:r>
              <a:rPr lang="en-US" sz="850" dirty="0" err="1" smtClean="0"/>
              <a:t>Essak</a:t>
            </a:r>
            <a:r>
              <a:rPr lang="en-US" sz="850" dirty="0" smtClean="0"/>
              <a:t>, Shelley. "Romanticism - Art History 101 Basics." </a:t>
            </a:r>
            <a:r>
              <a:rPr lang="en-US" sz="850" i="1" dirty="0" smtClean="0"/>
              <a:t>About.com: Art History</a:t>
            </a:r>
            <a:r>
              <a:rPr lang="en-US" sz="850" dirty="0" smtClean="0"/>
              <a:t>. About.com, </a:t>
            </a:r>
            <a:r>
              <a:rPr lang="en-US" sz="850" dirty="0" err="1" smtClean="0"/>
              <a:t>n.d</a:t>
            </a:r>
            <a:r>
              <a:rPr lang="en-US" sz="850" dirty="0" smtClean="0"/>
              <a:t>. Web. 13 Jan. 2013. &lt;</a:t>
            </a:r>
            <a:r>
              <a:rPr lang="en-US" sz="850" u="sng" dirty="0" smtClean="0">
                <a:hlinkClick r:id="rId22"/>
              </a:rPr>
              <a:t>http://arthistory.about.com/od/renaissancearthistory/a/Romanticism-101.htm</a:t>
            </a:r>
            <a:r>
              <a:rPr lang="en-US" sz="850" dirty="0" smtClean="0"/>
              <a:t>&gt;.</a:t>
            </a:r>
          </a:p>
          <a:p>
            <a:pPr indent="-640080">
              <a:buNone/>
            </a:pPr>
            <a:r>
              <a:rPr lang="en-US" sz="850" dirty="0" smtClean="0"/>
              <a:t>Franz, Marcus. "St. Patrick's Cathedral, New York." </a:t>
            </a:r>
            <a:r>
              <a:rPr lang="en-US" sz="850" i="1" dirty="0" smtClean="0"/>
              <a:t>Medieval New York</a:t>
            </a:r>
            <a:r>
              <a:rPr lang="en-US" sz="850" dirty="0" smtClean="0"/>
              <a:t>. Fordham University, </a:t>
            </a:r>
            <a:r>
              <a:rPr lang="en-US" sz="850" dirty="0" err="1" smtClean="0"/>
              <a:t>n.d</a:t>
            </a:r>
            <a:r>
              <a:rPr lang="en-US" sz="850" dirty="0" smtClean="0"/>
              <a:t>. Web. 14 Jan. 2013. &lt;</a:t>
            </a:r>
            <a:r>
              <a:rPr lang="en-US" sz="850" u="sng" dirty="0" smtClean="0">
                <a:hlinkClick r:id="rId23"/>
              </a:rPr>
              <a:t>http://www.fordham.edu/halsall/medny/stpat1.html</a:t>
            </a:r>
            <a:r>
              <a:rPr lang="en-US" sz="850" dirty="0" smtClean="0"/>
              <a:t>&gt;.</a:t>
            </a:r>
          </a:p>
          <a:p>
            <a:pPr indent="-640080">
              <a:buNone/>
            </a:pPr>
            <a:r>
              <a:rPr lang="en-US" sz="850" dirty="0" err="1" smtClean="0"/>
              <a:t>Galitz</a:t>
            </a:r>
            <a:r>
              <a:rPr lang="en-US" sz="850" dirty="0" smtClean="0"/>
              <a:t>, Kathryn C. "</a:t>
            </a:r>
            <a:r>
              <a:rPr lang="en-US" sz="850" dirty="0" err="1" smtClean="0"/>
              <a:t>Heilbrunn</a:t>
            </a:r>
            <a:r>
              <a:rPr lang="en-US" sz="850" dirty="0" smtClean="0"/>
              <a:t> Timeline of Art History." </a:t>
            </a:r>
            <a:r>
              <a:rPr lang="en-US" sz="850" i="1" dirty="0" smtClean="0"/>
              <a:t>Romanticism</a:t>
            </a:r>
            <a:r>
              <a:rPr lang="en-US" sz="850" dirty="0" smtClean="0"/>
              <a:t>. The Metropolitan Museum of Art, </a:t>
            </a:r>
            <a:r>
              <a:rPr lang="en-US" sz="850" dirty="0" err="1" smtClean="0"/>
              <a:t>n.d</a:t>
            </a:r>
            <a:r>
              <a:rPr lang="en-US" sz="850" dirty="0" smtClean="0"/>
              <a:t>. Web. 13 Jan. 2013. &lt;</a:t>
            </a:r>
            <a:r>
              <a:rPr lang="en-US" sz="850" u="sng" dirty="0" smtClean="0">
                <a:hlinkClick r:id="rId24"/>
              </a:rPr>
              <a:t>http://www.metmuseum.org/toah/hd/roma/hd_roma.htm</a:t>
            </a:r>
            <a:r>
              <a:rPr lang="en-US" sz="850" dirty="0" smtClean="0"/>
              <a:t>&gt;.</a:t>
            </a:r>
          </a:p>
          <a:p>
            <a:pPr indent="-640080">
              <a:buNone/>
            </a:pPr>
            <a:r>
              <a:rPr lang="en-US" sz="850" dirty="0" smtClean="0"/>
              <a:t>Johnson, Julie M. </a:t>
            </a:r>
            <a:r>
              <a:rPr lang="en-US" sz="850" i="1" dirty="0" smtClean="0"/>
              <a:t>Basics of Keyboard Theory: Level 9</a:t>
            </a:r>
            <a:r>
              <a:rPr lang="en-US" sz="850" dirty="0" smtClean="0"/>
              <a:t>. 4th ed. Vol. 9. Yorba Linda: J. Johnson Music Publications, 2007. Print. Basics of Keyboard Theory.</a:t>
            </a:r>
          </a:p>
          <a:p>
            <a:pPr indent="-640080">
              <a:buNone/>
            </a:pPr>
            <a:r>
              <a:rPr lang="en-US" sz="850" dirty="0" smtClean="0"/>
              <a:t>Lombardi, Esther. "Romantic Period." </a:t>
            </a:r>
            <a:r>
              <a:rPr lang="en-US" sz="850" i="1" dirty="0" smtClean="0"/>
              <a:t>About.com: Classic Literature</a:t>
            </a:r>
            <a:r>
              <a:rPr lang="en-US" sz="850" dirty="0" smtClean="0"/>
              <a:t>. About.com, </a:t>
            </a:r>
            <a:r>
              <a:rPr lang="en-US" sz="850" dirty="0" err="1" smtClean="0"/>
              <a:t>n.d</a:t>
            </a:r>
            <a:r>
              <a:rPr lang="en-US" sz="850" dirty="0" smtClean="0"/>
              <a:t>. Web. 13 Jan. 2013. &lt;</a:t>
            </a:r>
            <a:r>
              <a:rPr lang="en-US" sz="850" u="sng" dirty="0" smtClean="0">
                <a:hlinkClick r:id="rId25"/>
              </a:rPr>
              <a:t>http://classiclit.about.com/od/britishromantics/a/aa_britromantic.htm</a:t>
            </a:r>
            <a:r>
              <a:rPr lang="en-US" sz="850" dirty="0" smtClean="0"/>
              <a:t>&gt;.</a:t>
            </a:r>
          </a:p>
          <a:p>
            <a:pPr indent="-640080">
              <a:buNone/>
            </a:pPr>
            <a:r>
              <a:rPr lang="en-US" sz="850" dirty="0" smtClean="0"/>
              <a:t>Poe, Edgar A. "The Haunted Palace." </a:t>
            </a:r>
            <a:r>
              <a:rPr lang="en-US" sz="850" i="1" dirty="0" smtClean="0"/>
              <a:t>Black Cat Poems</a:t>
            </a:r>
            <a:r>
              <a:rPr lang="en-US" sz="850" dirty="0" smtClean="0"/>
              <a:t>. Black Cat Poems, </a:t>
            </a:r>
            <a:r>
              <a:rPr lang="en-US" sz="850" dirty="0" err="1" smtClean="0"/>
              <a:t>n.d</a:t>
            </a:r>
            <a:r>
              <a:rPr lang="en-US" sz="850" dirty="0" smtClean="0"/>
              <a:t>. Web. 14 Jan. 2013. &lt;</a:t>
            </a:r>
            <a:r>
              <a:rPr lang="en-US" sz="850" u="sng" dirty="0" smtClean="0">
                <a:hlinkClick r:id="rId26"/>
              </a:rPr>
              <a:t>http://www.blackcatpoems.com/p/the_haunted_palace.html</a:t>
            </a:r>
            <a:r>
              <a:rPr lang="en-US" sz="850" dirty="0" smtClean="0"/>
              <a:t>&gt;.</a:t>
            </a:r>
          </a:p>
          <a:p>
            <a:pPr indent="-640080">
              <a:buNone/>
            </a:pPr>
            <a:r>
              <a:rPr lang="en-US" sz="850" dirty="0" err="1" smtClean="0"/>
              <a:t>Shotwell</a:t>
            </a:r>
            <a:r>
              <a:rPr lang="en-US" sz="850" dirty="0" smtClean="0"/>
              <a:t>, C. "Music Traits of the Romantic Period." </a:t>
            </a:r>
            <a:r>
              <a:rPr lang="en-US" sz="850" i="1" dirty="0" smtClean="0"/>
              <a:t>Music Traits of the Romantic Period</a:t>
            </a:r>
            <a:r>
              <a:rPr lang="en-US" sz="850" dirty="0" smtClean="0"/>
              <a:t>. </a:t>
            </a:r>
            <a:r>
              <a:rPr lang="en-US" sz="850" dirty="0" err="1" smtClean="0"/>
              <a:t>N.p</a:t>
            </a:r>
            <a:r>
              <a:rPr lang="en-US" sz="850" dirty="0" smtClean="0"/>
              <a:t>., 7 Oct. 2007. Web. 14 Jan. 2013. &lt;</a:t>
            </a:r>
            <a:r>
              <a:rPr lang="en-US" sz="850" u="sng" dirty="0" smtClean="0">
                <a:hlinkClick r:id="rId27"/>
              </a:rPr>
              <a:t>http://www.aug.edu/~cshotwel/4350.Romantictraits.html</a:t>
            </a:r>
            <a:r>
              <a:rPr lang="en-US" sz="850" dirty="0" smtClean="0"/>
              <a:t>&gt;.</a:t>
            </a:r>
          </a:p>
          <a:p>
            <a:pPr indent="-640080">
              <a:buNone/>
            </a:pPr>
            <a:r>
              <a:rPr lang="en-US" sz="850" dirty="0" err="1" smtClean="0"/>
              <a:t>Springstun</a:t>
            </a:r>
            <a:r>
              <a:rPr lang="en-US" sz="850" dirty="0" smtClean="0"/>
              <a:t>, Erica A. "Romantic Sculpture." </a:t>
            </a:r>
            <a:r>
              <a:rPr lang="en-US" sz="850" i="1" dirty="0" smtClean="0"/>
              <a:t>Romantic Sculpture</a:t>
            </a:r>
            <a:r>
              <a:rPr lang="en-US" sz="850" dirty="0" smtClean="0"/>
              <a:t>. Http://www.springstun.com, </a:t>
            </a:r>
            <a:r>
              <a:rPr lang="en-US" sz="850" dirty="0" err="1" smtClean="0"/>
              <a:t>n.d</a:t>
            </a:r>
            <a:r>
              <a:rPr lang="en-US" sz="850" dirty="0" smtClean="0"/>
              <a:t>. Web. 14 Jan. 2013. &lt;</a:t>
            </a:r>
            <a:r>
              <a:rPr lang="en-US" sz="850" u="sng" dirty="0" smtClean="0">
                <a:hlinkClick r:id="rId28"/>
              </a:rPr>
              <a:t>http://www.cartage.org.lb/en/themes/arts/scultpureplastic/sculpturehistory/romanticsculpture/romanticsculpture/romanticsculpture.htm</a:t>
            </a:r>
            <a:r>
              <a:rPr lang="en-US" sz="850" dirty="0" smtClean="0"/>
              <a:t>&gt;.</a:t>
            </a:r>
          </a:p>
          <a:p>
            <a:pPr indent="-640080">
              <a:buNone/>
            </a:pPr>
            <a:r>
              <a:rPr lang="en-US" sz="850" dirty="0" smtClean="0"/>
              <a:t>Weber, </a:t>
            </a:r>
            <a:r>
              <a:rPr lang="en-US" sz="850" dirty="0" err="1" smtClean="0"/>
              <a:t>Eugen</a:t>
            </a:r>
            <a:r>
              <a:rPr lang="en-US" sz="850" dirty="0" smtClean="0"/>
              <a:t>. </a:t>
            </a:r>
            <a:r>
              <a:rPr lang="en-US" sz="850" i="1" dirty="0" smtClean="0"/>
              <a:t>The Western Tradition</a:t>
            </a:r>
            <a:r>
              <a:rPr lang="en-US" sz="850" dirty="0" smtClean="0"/>
              <a:t>. 5th ed. Vol. 2. </a:t>
            </a:r>
            <a:r>
              <a:rPr lang="en-US" sz="850" dirty="0" err="1" smtClean="0"/>
              <a:t>N.p</a:t>
            </a:r>
            <a:r>
              <a:rPr lang="en-US" sz="850" dirty="0" smtClean="0"/>
              <a:t>.: D.C Heath and, 1995. Print.</a:t>
            </a:r>
          </a:p>
          <a:p>
            <a:pPr indent="-640080">
              <a:buNone/>
            </a:pPr>
            <a:r>
              <a:rPr lang="en-US" sz="850" dirty="0" smtClean="0"/>
              <a:t>Wilder, Jesse B. "Defining Romanticism in the Arts." </a:t>
            </a:r>
            <a:r>
              <a:rPr lang="en-US" sz="850" i="1" dirty="0" smtClean="0"/>
              <a:t>For Dummies</a:t>
            </a:r>
            <a:r>
              <a:rPr lang="en-US" sz="850" dirty="0" smtClean="0"/>
              <a:t>. John Wiley &amp; Sons, Inc., </a:t>
            </a:r>
            <a:r>
              <a:rPr lang="en-US" sz="850" dirty="0" err="1" smtClean="0"/>
              <a:t>n.d</a:t>
            </a:r>
            <a:r>
              <a:rPr lang="en-US" sz="850" dirty="0" smtClean="0"/>
              <a:t>. Web. 13 Jan. 2013. &lt;</a:t>
            </a:r>
            <a:r>
              <a:rPr lang="en-US" sz="850" u="sng" dirty="0" smtClean="0">
                <a:hlinkClick r:id="rId29"/>
              </a:rPr>
              <a:t>http://www.dummies.com/how-to/content/defining-romanticism-in-the-arts.html</a:t>
            </a:r>
            <a:r>
              <a:rPr lang="en-US" sz="850" dirty="0" smtClean="0"/>
              <a:t>&gt;.</a:t>
            </a:r>
            <a:endParaRPr lang="en-US" sz="85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Before We Begin…</a:t>
            </a:r>
            <a:endParaRPr lang="en-US" dirty="0"/>
          </a:p>
        </p:txBody>
      </p:sp>
      <p:sp>
        <p:nvSpPr>
          <p:cNvPr id="3" name="Content Placeholder 2"/>
          <p:cNvSpPr>
            <a:spLocks noGrp="1"/>
          </p:cNvSpPr>
          <p:nvPr>
            <p:ph idx="1"/>
          </p:nvPr>
        </p:nvSpPr>
        <p:spPr>
          <a:xfrm>
            <a:off x="381000" y="838200"/>
            <a:ext cx="8229600" cy="5791200"/>
          </a:xfrm>
        </p:spPr>
        <p:txBody>
          <a:bodyPr>
            <a:normAutofit fontScale="70000" lnSpcReduction="20000"/>
          </a:bodyPr>
          <a:lstStyle/>
          <a:p>
            <a:r>
              <a:rPr lang="en-US" dirty="0" smtClean="0"/>
              <a:t>Hard to define</a:t>
            </a:r>
          </a:p>
          <a:p>
            <a:pPr lvl="1"/>
            <a:r>
              <a:rPr lang="en-US" sz="2300" i="1" dirty="0"/>
              <a:t>"The categories which it has become customary to use in distinguishing and classifying 'movements' in literature or philosophy and in describing the nature of the significant transitions which have taken place in taste and in opinion, are far too rough, crude, undiscriminating -- and none of them so hopelessly as the category 'Romantic</a:t>
            </a:r>
            <a:r>
              <a:rPr lang="en-US" sz="2300" i="1" dirty="0" smtClean="0"/>
              <a:t>'.“</a:t>
            </a:r>
            <a:r>
              <a:rPr lang="en-US" sz="2300" dirty="0" smtClean="0"/>
              <a:t> - Arthur </a:t>
            </a:r>
            <a:r>
              <a:rPr lang="en-US" sz="2300" dirty="0"/>
              <a:t>O. </a:t>
            </a:r>
            <a:r>
              <a:rPr lang="en-US" sz="2300" dirty="0" smtClean="0"/>
              <a:t>Lovejoy</a:t>
            </a:r>
            <a:r>
              <a:rPr lang="en-US" sz="2300" dirty="0" smtClean="0"/>
              <a:t>, </a:t>
            </a:r>
            <a:r>
              <a:rPr lang="en-US" sz="2300" dirty="0" smtClean="0"/>
              <a:t>"On </a:t>
            </a:r>
            <a:r>
              <a:rPr lang="en-US" sz="2300" dirty="0"/>
              <a:t>the Discriminations of Romanticisms" (1924) </a:t>
            </a:r>
            <a:r>
              <a:rPr lang="en-US" sz="2300" baseline="30000" dirty="0" smtClean="0"/>
              <a:t>1</a:t>
            </a:r>
            <a:endParaRPr lang="en-US" sz="2300" dirty="0" smtClean="0"/>
          </a:p>
          <a:p>
            <a:r>
              <a:rPr lang="en-US" sz="3400" dirty="0" smtClean="0"/>
              <a:t>Began in Germany and England </a:t>
            </a:r>
            <a:r>
              <a:rPr lang="en-US" sz="3400" baseline="30000" dirty="0" smtClean="0"/>
              <a:t>2</a:t>
            </a:r>
          </a:p>
          <a:p>
            <a:r>
              <a:rPr lang="en-US" sz="3400" dirty="0" smtClean="0"/>
              <a:t>Philosopher Jean-Jacques </a:t>
            </a:r>
            <a:r>
              <a:rPr lang="en-US" sz="3400" b="1" dirty="0" smtClean="0">
                <a:hlinkClick r:id="rId3"/>
              </a:rPr>
              <a:t>Rousseau</a:t>
            </a:r>
            <a:r>
              <a:rPr lang="en-US" sz="3400" dirty="0" smtClean="0">
                <a:hlinkClick r:id="rId3"/>
              </a:rPr>
              <a:t>’</a:t>
            </a:r>
            <a:r>
              <a:rPr lang="en-US" sz="3400" dirty="0" smtClean="0"/>
              <a:t>s ideas spark</a:t>
            </a:r>
          </a:p>
          <a:p>
            <a:r>
              <a:rPr lang="en-US" sz="3400" dirty="0" smtClean="0"/>
              <a:t>Thought by many to have started in </a:t>
            </a:r>
            <a:r>
              <a:rPr lang="en-US" sz="3400" b="1" dirty="0" smtClean="0"/>
              <a:t>1798</a:t>
            </a:r>
            <a:r>
              <a:rPr lang="en-US" sz="3400" dirty="0" smtClean="0"/>
              <a:t> when </a:t>
            </a:r>
            <a:r>
              <a:rPr lang="en-US" sz="3400" i="1" dirty="0" smtClean="0"/>
              <a:t>Lyrical Ballads</a:t>
            </a:r>
            <a:r>
              <a:rPr lang="en-US" sz="3400" dirty="0" smtClean="0"/>
              <a:t> by Wordsworth and Coleridge and </a:t>
            </a:r>
            <a:r>
              <a:rPr lang="en-US" sz="3400" i="1" dirty="0" smtClean="0"/>
              <a:t>Hymns to the Night </a:t>
            </a:r>
            <a:r>
              <a:rPr lang="en-US" sz="3400" dirty="0" smtClean="0"/>
              <a:t>by </a:t>
            </a:r>
            <a:r>
              <a:rPr lang="en-US" sz="3400" dirty="0" err="1" smtClean="0"/>
              <a:t>Novalis</a:t>
            </a:r>
            <a:r>
              <a:rPr lang="en-US" sz="3400" dirty="0" smtClean="0"/>
              <a:t> were written; ended in </a:t>
            </a:r>
            <a:r>
              <a:rPr lang="en-US" sz="3400" b="1" dirty="0" smtClean="0"/>
              <a:t>1832 </a:t>
            </a:r>
            <a:r>
              <a:rPr lang="en-US" sz="3400" dirty="0" smtClean="0"/>
              <a:t>when Sir Walter Scott and Goethe died</a:t>
            </a:r>
            <a:r>
              <a:rPr lang="en-US" dirty="0" smtClean="0"/>
              <a:t> </a:t>
            </a:r>
            <a:r>
              <a:rPr lang="en-US" baseline="30000" dirty="0"/>
              <a:t>3</a:t>
            </a:r>
            <a:endParaRPr lang="en-US" dirty="0" smtClean="0"/>
          </a:p>
          <a:p>
            <a:pPr lvl="1"/>
            <a:r>
              <a:rPr lang="en-US" dirty="0" smtClean="0"/>
              <a:t>Others say </a:t>
            </a:r>
            <a:r>
              <a:rPr lang="en-US" b="1" dirty="0" smtClean="0"/>
              <a:t>1770s-1870s </a:t>
            </a:r>
            <a:r>
              <a:rPr lang="en-US" baseline="30000" dirty="0" smtClean="0"/>
              <a:t>3</a:t>
            </a:r>
            <a:endParaRPr lang="en-US" b="1" dirty="0" smtClean="0"/>
          </a:p>
          <a:p>
            <a:pPr lvl="1"/>
            <a:r>
              <a:rPr lang="en-US" dirty="0" smtClean="0"/>
              <a:t>Influence lasted into </a:t>
            </a:r>
            <a:r>
              <a:rPr lang="en-US" b="1" dirty="0" smtClean="0"/>
              <a:t>1900s</a:t>
            </a:r>
            <a:r>
              <a:rPr lang="en-US" dirty="0" smtClean="0"/>
              <a:t> </a:t>
            </a:r>
            <a:r>
              <a:rPr lang="en-US" baseline="30000" dirty="0" smtClean="0"/>
              <a:t>1</a:t>
            </a:r>
            <a:endParaRPr lang="en-US" dirty="0" smtClean="0"/>
          </a:p>
          <a:p>
            <a:r>
              <a:rPr lang="en-US" sz="3400" dirty="0" smtClean="0"/>
              <a:t>“Age of Revolutions” – includes French Revolution(1789), American Revolution (1776), Industrial Revolution – around same </a:t>
            </a:r>
            <a:r>
              <a:rPr lang="en-US" sz="3400" dirty="0" smtClean="0"/>
              <a:t>time</a:t>
            </a:r>
            <a:r>
              <a:rPr lang="en-US" sz="2800" dirty="0" smtClean="0"/>
              <a:t> </a:t>
            </a:r>
            <a:r>
              <a:rPr lang="en-US" sz="2800" baseline="30000" dirty="0" smtClean="0"/>
              <a:t>3</a:t>
            </a:r>
            <a:endParaRPr lang="en-US" sz="3400" dirty="0" smtClean="0"/>
          </a:p>
          <a:p>
            <a:pPr lvl="1"/>
            <a:r>
              <a:rPr lang="en-US" dirty="0" smtClean="0"/>
              <a:t>Thoughts of </a:t>
            </a:r>
            <a:r>
              <a:rPr lang="en-US" b="1" dirty="0" smtClean="0"/>
              <a:t>change</a:t>
            </a:r>
            <a:r>
              <a:rPr lang="en-US" dirty="0" smtClean="0"/>
              <a:t> define the time </a:t>
            </a:r>
            <a:r>
              <a:rPr lang="en-US" dirty="0" smtClean="0"/>
              <a:t>period </a:t>
            </a:r>
            <a:r>
              <a:rPr lang="en-US" baseline="30000" dirty="0" smtClean="0"/>
              <a:t>1</a:t>
            </a:r>
            <a:endParaRPr lang="en-US" dirty="0" smtClean="0"/>
          </a:p>
        </p:txBody>
      </p:sp>
      <p:sp>
        <p:nvSpPr>
          <p:cNvPr id="4" name="TextBox 3"/>
          <p:cNvSpPr txBox="1"/>
          <p:nvPr/>
        </p:nvSpPr>
        <p:spPr>
          <a:xfrm>
            <a:off x="304800" y="6488668"/>
            <a:ext cx="2133600" cy="369332"/>
          </a:xfrm>
          <a:prstGeom prst="rect">
            <a:avLst/>
          </a:prstGeom>
          <a:noFill/>
        </p:spPr>
        <p:txBody>
          <a:bodyPr wrap="square" rtlCol="0">
            <a:spAutoFit/>
          </a:bodyPr>
          <a:lstStyle/>
          <a:p>
            <a:r>
              <a:rPr lang="en-US" baseline="30000" dirty="0" smtClean="0"/>
              <a:t>1</a:t>
            </a:r>
            <a:r>
              <a:rPr lang="en-US" dirty="0" smtClean="0"/>
              <a:t>(Lombardi)</a:t>
            </a:r>
            <a:endParaRPr lang="en-US" dirty="0"/>
          </a:p>
        </p:txBody>
      </p:sp>
      <p:sp>
        <p:nvSpPr>
          <p:cNvPr id="5" name="TextBox 4"/>
          <p:cNvSpPr txBox="1"/>
          <p:nvPr/>
        </p:nvSpPr>
        <p:spPr>
          <a:xfrm>
            <a:off x="1905000" y="6488668"/>
            <a:ext cx="1524000" cy="369332"/>
          </a:xfrm>
          <a:prstGeom prst="rect">
            <a:avLst/>
          </a:prstGeom>
          <a:noFill/>
        </p:spPr>
        <p:txBody>
          <a:bodyPr wrap="square" rtlCol="0">
            <a:spAutoFit/>
          </a:bodyPr>
          <a:lstStyle/>
          <a:p>
            <a:r>
              <a:rPr lang="en-US" baseline="30000" dirty="0"/>
              <a:t>2</a:t>
            </a:r>
            <a:r>
              <a:rPr lang="en-US" dirty="0" smtClean="0"/>
              <a:t>(Chambers)</a:t>
            </a:r>
            <a:endParaRPr lang="en-US" dirty="0"/>
          </a:p>
        </p:txBody>
      </p:sp>
      <p:sp>
        <p:nvSpPr>
          <p:cNvPr id="6" name="TextBox 5"/>
          <p:cNvSpPr txBox="1"/>
          <p:nvPr/>
        </p:nvSpPr>
        <p:spPr>
          <a:xfrm>
            <a:off x="3581400" y="6488668"/>
            <a:ext cx="1981200" cy="369332"/>
          </a:xfrm>
          <a:prstGeom prst="rect">
            <a:avLst/>
          </a:prstGeom>
          <a:noFill/>
        </p:spPr>
        <p:txBody>
          <a:bodyPr wrap="square" rtlCol="0">
            <a:spAutoFit/>
          </a:bodyPr>
          <a:lstStyle/>
          <a:p>
            <a:r>
              <a:rPr lang="en-US" baseline="30000" dirty="0"/>
              <a:t>3</a:t>
            </a:r>
            <a:r>
              <a:rPr lang="en-US" dirty="0" smtClean="0"/>
              <a:t>(“Romanticism”)</a:t>
            </a:r>
            <a:endParaRPr lang="en-US" dirty="0"/>
          </a:p>
        </p:txBody>
      </p:sp>
      <p:sp>
        <p:nvSpPr>
          <p:cNvPr id="7" name="TextBox 6"/>
          <p:cNvSpPr txBox="1"/>
          <p:nvPr/>
        </p:nvSpPr>
        <p:spPr>
          <a:xfrm>
            <a:off x="6172200" y="2057400"/>
            <a:ext cx="2701189" cy="646331"/>
          </a:xfrm>
          <a:prstGeom prst="rect">
            <a:avLst/>
          </a:prstGeom>
          <a:noFill/>
        </p:spPr>
        <p:txBody>
          <a:bodyPr wrap="none" rtlCol="0">
            <a:spAutoFit/>
          </a:bodyPr>
          <a:lstStyle/>
          <a:p>
            <a:r>
              <a:rPr lang="en-US" dirty="0" smtClean="0"/>
              <a:t>Click for more information </a:t>
            </a:r>
          </a:p>
          <a:p>
            <a:r>
              <a:rPr lang="en-US" dirty="0" smtClean="0"/>
              <a:t>about Rousseau!</a:t>
            </a:r>
            <a:endParaRPr lang="en-US" dirty="0"/>
          </a:p>
        </p:txBody>
      </p:sp>
      <p:cxnSp>
        <p:nvCxnSpPr>
          <p:cNvPr id="16" name="Straight Arrow Connector 15"/>
          <p:cNvCxnSpPr/>
          <p:nvPr/>
        </p:nvCxnSpPr>
        <p:spPr>
          <a:xfrm flipH="1">
            <a:off x="5029200" y="2362200"/>
            <a:ext cx="990600" cy="210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a:t>
            </a:r>
            <a:endParaRPr lang="en-US" dirty="0"/>
          </a:p>
        </p:txBody>
      </p:sp>
      <p:sp>
        <p:nvSpPr>
          <p:cNvPr id="3" name="Content Placeholder 2"/>
          <p:cNvSpPr>
            <a:spLocks noGrp="1"/>
          </p:cNvSpPr>
          <p:nvPr>
            <p:ph idx="1"/>
          </p:nvPr>
        </p:nvSpPr>
        <p:spPr>
          <a:xfrm>
            <a:off x="0" y="1143000"/>
            <a:ext cx="9144000" cy="5715000"/>
          </a:xfrm>
        </p:spPr>
        <p:txBody>
          <a:bodyPr>
            <a:normAutofit fontScale="32500" lnSpcReduction="20000"/>
          </a:bodyPr>
          <a:lstStyle/>
          <a:p>
            <a:pPr>
              <a:buNone/>
            </a:pPr>
            <a:r>
              <a:rPr lang="en-US" sz="3700" u="sng" dirty="0" smtClean="0">
                <a:hlinkClick r:id="rId3"/>
              </a:rPr>
              <a:t>http://upload.wikimedia.org/wikipedia/commons/thumb/a/ab/Cour_du_Palais_de_Justice_de_ROUEN%2C_fa%C3%A7ade.jpg/800px-Cour_du_Palais_de_Justice_de_ROUEN%2C_fa%C3%A7ade.jpg</a:t>
            </a:r>
            <a:endParaRPr lang="en-US" sz="3700" dirty="0" smtClean="0"/>
          </a:p>
          <a:p>
            <a:pPr>
              <a:buNone/>
            </a:pPr>
            <a:r>
              <a:rPr lang="en-US" sz="3700" u="sng" dirty="0" smtClean="0">
                <a:hlinkClick r:id="rId4"/>
              </a:rPr>
              <a:t>http://upload.wikimedia.org/wikipedia/commons/thumb/a/a4/P1020476_Paris_VII_Basilique_Saint-Clotilde_rwk.JPG/397px-P1020476_Paris_VII_Basilique_Saint-Clotilde_rwk.JPG</a:t>
            </a:r>
            <a:endParaRPr lang="en-US" sz="3700" dirty="0" smtClean="0"/>
          </a:p>
          <a:p>
            <a:pPr>
              <a:buNone/>
            </a:pPr>
            <a:r>
              <a:rPr lang="en-US" sz="3700" u="sng" dirty="0" smtClean="0">
                <a:hlinkClick r:id="rId5"/>
              </a:rPr>
              <a:t>http://www.visitingdc.com/images/st-patricks-cathedral-address.jpg</a:t>
            </a:r>
            <a:endParaRPr lang="en-US" sz="3700" dirty="0" smtClean="0"/>
          </a:p>
          <a:p>
            <a:pPr>
              <a:buNone/>
            </a:pPr>
            <a:r>
              <a:rPr lang="en-US" sz="3700" u="sng" dirty="0" smtClean="0">
                <a:hlinkClick r:id="rId6"/>
              </a:rPr>
              <a:t>http://upload.wikimedia.org/wikipedia/commons/thumb/5/54/Fonthill_-_plate_11.jpg/737px-Fonthill_-_plate_11.jpg</a:t>
            </a:r>
            <a:endParaRPr lang="en-US" sz="3700" dirty="0" smtClean="0"/>
          </a:p>
          <a:p>
            <a:pPr>
              <a:buNone/>
            </a:pPr>
            <a:r>
              <a:rPr lang="en-US" sz="3700" u="sng" dirty="0" smtClean="0">
                <a:hlinkClick r:id="rId7"/>
              </a:rPr>
              <a:t>http://art-gallery.ana-tello.com/images/Chopin.jpg</a:t>
            </a:r>
            <a:endParaRPr lang="en-US" sz="3700" dirty="0" smtClean="0"/>
          </a:p>
          <a:p>
            <a:pPr>
              <a:buNone/>
            </a:pPr>
            <a:r>
              <a:rPr lang="en-US" sz="3700" u="sng" dirty="0" smtClean="0">
                <a:hlinkClick r:id="rId8"/>
              </a:rPr>
              <a:t>http://24.media.tumblr.com/tumblr_mcgcfh49x31rue3bco1_1280.jpg</a:t>
            </a:r>
            <a:endParaRPr lang="en-US" sz="3700" dirty="0" smtClean="0"/>
          </a:p>
          <a:p>
            <a:pPr>
              <a:buNone/>
            </a:pPr>
            <a:r>
              <a:rPr lang="en-US" sz="3700" u="sng" dirty="0" smtClean="0">
                <a:hlinkClick r:id="rId9"/>
              </a:rPr>
              <a:t>http://0.tqn.com/d/arthistory/1/0/z/h/jmwt_mma_02.jpg</a:t>
            </a:r>
            <a:endParaRPr lang="en-US" sz="3700" dirty="0" smtClean="0"/>
          </a:p>
          <a:p>
            <a:pPr>
              <a:buNone/>
            </a:pPr>
            <a:r>
              <a:rPr lang="en-US" sz="3700" u="sng" dirty="0" smtClean="0">
                <a:hlinkClick r:id="rId10"/>
              </a:rPr>
              <a:t>http://upload.wikimedia.org/wikipedia/commons/thumb/f/f0/WomenofAlgiers.JPG/767px-WomenofAlgiers.JPG</a:t>
            </a:r>
            <a:endParaRPr lang="en-US" sz="3700" dirty="0" smtClean="0"/>
          </a:p>
          <a:p>
            <a:pPr>
              <a:buNone/>
            </a:pPr>
            <a:r>
              <a:rPr lang="en-US" sz="3700" u="sng" dirty="0" smtClean="0">
                <a:hlinkClick r:id="rId11"/>
              </a:rPr>
              <a:t>http://upload.wikimedia.org/wikipedia/commons/f/fc/The_Albatross_about_my_Neck_was_Hung_by_William_Strang.jpg</a:t>
            </a:r>
            <a:endParaRPr lang="en-US" sz="3700" dirty="0" smtClean="0"/>
          </a:p>
          <a:p>
            <a:pPr>
              <a:buNone/>
            </a:pPr>
            <a:r>
              <a:rPr lang="en-US" sz="3700" u="sng" dirty="0" smtClean="0">
                <a:hlinkClick r:id="rId12"/>
              </a:rPr>
              <a:t>http://upload.wikimedia.org/wikipedia/commons/thumb/e/ea/MoH%26H_title.jpg/421px-MoH%26H_title.jpg</a:t>
            </a:r>
            <a:endParaRPr lang="en-US" sz="3700" dirty="0" smtClean="0"/>
          </a:p>
          <a:p>
            <a:pPr>
              <a:buNone/>
            </a:pPr>
            <a:r>
              <a:rPr lang="en-US" sz="3700" u="sng" dirty="0" smtClean="0">
                <a:hlinkClick r:id="rId13"/>
              </a:rPr>
              <a:t>http://upload.wikimedia.org/wikipedia/commons/f/fb/Anne-Louis_Girodet-Trioson_001.jpg</a:t>
            </a:r>
            <a:endParaRPr lang="en-US" sz="3700" dirty="0" smtClean="0"/>
          </a:p>
          <a:p>
            <a:pPr>
              <a:buNone/>
            </a:pPr>
            <a:r>
              <a:rPr lang="en-US" sz="3700" u="sng" dirty="0" smtClean="0">
                <a:hlinkClick r:id="rId14"/>
              </a:rPr>
              <a:t>http://cdn1.thefamouspeople.com/profiles/images/william-wordsworth-1.jpg</a:t>
            </a:r>
            <a:endParaRPr lang="en-US" sz="3700" dirty="0" smtClean="0"/>
          </a:p>
          <a:p>
            <a:pPr>
              <a:buNone/>
            </a:pPr>
            <a:r>
              <a:rPr lang="en-US" sz="3700" u="sng" dirty="0" smtClean="0">
                <a:hlinkClick r:id="rId15"/>
              </a:rPr>
              <a:t>http://static.guim.co.uk/sys-images/Books/Pix/pictures/2010/1/26/1264522024103/samuel-taylor-coleridge-001.jpg</a:t>
            </a:r>
            <a:endParaRPr lang="en-US" sz="3700" dirty="0" smtClean="0"/>
          </a:p>
          <a:p>
            <a:pPr>
              <a:buNone/>
            </a:pPr>
            <a:r>
              <a:rPr lang="en-US" sz="3700" u="sng" dirty="0" smtClean="0">
                <a:hlinkClick r:id="rId16"/>
              </a:rPr>
              <a:t>http://i.telegraph.co.uk/multimedia/archive/01749/percy-shelley_1749000c.jpg</a:t>
            </a:r>
            <a:endParaRPr lang="en-US" sz="3700" dirty="0" smtClean="0"/>
          </a:p>
          <a:p>
            <a:pPr>
              <a:buNone/>
            </a:pPr>
            <a:r>
              <a:rPr lang="en-US" sz="3700" u="sng" dirty="0" smtClean="0">
                <a:hlinkClick r:id="rId17"/>
              </a:rPr>
              <a:t>http://www.travlang.com/blog/wp-content/uploads/2010/04/arc-de-triomphe_11.jpg</a:t>
            </a:r>
            <a:endParaRPr lang="en-US" sz="3700" dirty="0" smtClean="0"/>
          </a:p>
          <a:p>
            <a:pPr>
              <a:buNone/>
            </a:pPr>
            <a:r>
              <a:rPr lang="en-US" sz="3700" u="sng" dirty="0" smtClean="0">
                <a:hlinkClick r:id="rId18"/>
              </a:rPr>
              <a:t>http://upload.wikimedia.org/wikipedia/commons/thumb/a/af/Philopoemen_David_Angers_Louvre_LP1556.jpg/260px-Philopoemen_David_Angers_Louvre_LP1556.jpg</a:t>
            </a:r>
            <a:endParaRPr lang="en-US" sz="3700" dirty="0" smtClean="0"/>
          </a:p>
          <a:p>
            <a:pPr>
              <a:buNone/>
            </a:pPr>
            <a:r>
              <a:rPr lang="en-US" sz="3700" u="sng" dirty="0" smtClean="0">
                <a:hlinkClick r:id="rId19"/>
              </a:rPr>
              <a:t>http://upload.wikimedia.org/wikipedia/commons/c/cb/Barye_Hercules.jpg</a:t>
            </a:r>
            <a:endParaRPr lang="en-US" sz="3700" dirty="0" smtClean="0"/>
          </a:p>
          <a:p>
            <a:pPr>
              <a:buNone/>
            </a:pPr>
            <a:r>
              <a:rPr lang="en-US" sz="3700" u="sng" dirty="0" smtClean="0">
                <a:hlinkClick r:id="rId20"/>
              </a:rPr>
              <a:t>http://upload.wikimedia.org/wikipedia/commons/1/1c/Caspar_David_Friedrich_032_%28The_wanderer_above_the_sea_of_fog%29.jpg</a:t>
            </a:r>
            <a:endParaRPr lang="en-US" sz="3700" dirty="0" smtClean="0"/>
          </a:p>
          <a:p>
            <a:pPr>
              <a:buNone/>
            </a:pPr>
            <a:r>
              <a:rPr lang="en-US" sz="3700" u="sng" dirty="0" smtClean="0">
                <a:hlinkClick r:id="rId21"/>
              </a:rPr>
              <a:t>http://www.ibiblio.org/wm/paint/auth/turner/i/slave-ship.jpg</a:t>
            </a:r>
            <a:endParaRPr lang="en-US" sz="3700" dirty="0" smtClean="0"/>
          </a:p>
          <a:p>
            <a:pPr>
              <a:buNone/>
            </a:pPr>
            <a:r>
              <a:rPr lang="en-US" sz="3700" u="sng" dirty="0" smtClean="0">
                <a:hlinkClick r:id="rId22"/>
              </a:rPr>
              <a:t>http://www.canvasreplicas.com/images/White%20Horse%20John%20Constable.jpg</a:t>
            </a:r>
            <a:endParaRPr lang="en-US" sz="3700" dirty="0" smtClean="0"/>
          </a:p>
          <a:p>
            <a:pPr>
              <a:buNone/>
            </a:pPr>
            <a:r>
              <a:rPr lang="en-US" sz="3700" u="sng" dirty="0" smtClean="0">
                <a:hlinkClick r:id="rId23"/>
              </a:rPr>
              <a:t>http://www.3ammagazine.com/3am/wp-content/uploads/2010/01/williamblake_wideweb__430x305.jpg</a:t>
            </a:r>
            <a:endParaRPr lang="en-US" sz="3700" dirty="0" smtClean="0"/>
          </a:p>
          <a:p>
            <a:pPr>
              <a:buNone/>
            </a:pPr>
            <a:r>
              <a:rPr lang="en-US" sz="3700" u="sng" dirty="0" smtClean="0">
                <a:hlinkClick r:id="rId24"/>
              </a:rPr>
              <a:t>http://25.media.tumblr.com/tumblr_mc9dqp8beh1rpvjjio1_1280.jpg</a:t>
            </a:r>
            <a:endParaRPr lang="en-US" sz="3700" dirty="0" smtClean="0"/>
          </a:p>
          <a:p>
            <a:pPr>
              <a:buNone/>
            </a:pPr>
            <a:r>
              <a:rPr lang="en-US" sz="3700" u="sng" dirty="0" smtClean="0">
                <a:hlinkClick r:id="rId25"/>
              </a:rPr>
              <a:t>http://www.artble.com/imgs/b/d/4/134968/july_28_liberty_leading_the_people.jpg</a:t>
            </a:r>
            <a:endParaRPr lang="en-US" sz="3700" dirty="0" smtClean="0"/>
          </a:p>
          <a:p>
            <a:pPr>
              <a:buNone/>
            </a:pPr>
            <a:r>
              <a:rPr lang="en-US" sz="3700" u="sng" dirty="0" smtClean="0">
                <a:hlinkClick r:id="rId26"/>
              </a:rPr>
              <a:t>http://</a:t>
            </a:r>
            <a:r>
              <a:rPr lang="en-US" sz="3700" u="sng" dirty="0" smtClean="0">
                <a:hlinkClick r:id="rId26"/>
              </a:rPr>
              <a:t>www.penwith.co.uk/artofeurope/gericault_raft_medusa.jpg</a:t>
            </a:r>
            <a:endParaRPr lang="en-US" sz="3700" u="sng" dirty="0" smtClean="0"/>
          </a:p>
          <a:p>
            <a:pPr>
              <a:buNone/>
            </a:pPr>
            <a:r>
              <a:rPr lang="en-US" sz="3700" dirty="0" smtClean="0"/>
              <a:t>http://www.google.com/imgres?um=1&amp;hl=en&amp;tbo=d&amp;biw=1280&amp;bih=642&amp;tbm=isch&amp;tbnid=j8fFq3GkLz0V9M:&amp;imgrefurl=http://documents.stanford.edu/67/52&amp;docid=zSzdk8zV95wq9M&amp;imgurl=http://documents.stanford.edu/67/admin/image.html%253Fimageid%253D45597&amp;w=450&amp;h=599&amp;ei=9jv1UMjjO5Ha2wW1yYCAAw&amp;zoom=1&amp;iact=hc&amp;vpx=246&amp;vpy=144&amp;dur=1901&amp;hovh=259&amp;hovw=195&amp;tx=88&amp;ty=160&amp;sig=115838734944505893748&amp;page=1&amp;tbnh=128&amp;tbnw=97&amp;start=0&amp;ndsp=24&amp;ved=1t:429,r:2,s:0,i:90</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Romantic Era</a:t>
            </a:r>
            <a:endParaRPr lang="en-US" dirty="0"/>
          </a:p>
        </p:txBody>
      </p:sp>
      <p:sp>
        <p:nvSpPr>
          <p:cNvPr id="3" name="Content Placeholder 2"/>
          <p:cNvSpPr>
            <a:spLocks noGrp="1"/>
          </p:cNvSpPr>
          <p:nvPr>
            <p:ph idx="1"/>
          </p:nvPr>
        </p:nvSpPr>
        <p:spPr>
          <a:xfrm>
            <a:off x="381000" y="914400"/>
            <a:ext cx="8229600" cy="5562600"/>
          </a:xfrm>
        </p:spPr>
        <p:txBody>
          <a:bodyPr>
            <a:normAutofit fontScale="77500" lnSpcReduction="20000"/>
          </a:bodyPr>
          <a:lstStyle/>
          <a:p>
            <a:r>
              <a:rPr lang="en-US" dirty="0" smtClean="0"/>
              <a:t>Romantic era aspects:</a:t>
            </a:r>
          </a:p>
          <a:p>
            <a:pPr lvl="1"/>
            <a:r>
              <a:rPr lang="en-US" dirty="0" smtClean="0"/>
              <a:t>Strong emotions, feelings </a:t>
            </a:r>
            <a:r>
              <a:rPr lang="en-US" baseline="30000" dirty="0" smtClean="0"/>
              <a:t>1</a:t>
            </a:r>
            <a:endParaRPr lang="en-US" dirty="0" smtClean="0"/>
          </a:p>
          <a:p>
            <a:pPr lvl="1"/>
            <a:r>
              <a:rPr lang="en-US" dirty="0" smtClean="0"/>
              <a:t>Rejection of cold, hard logic </a:t>
            </a:r>
            <a:r>
              <a:rPr lang="en-US" baseline="30000" dirty="0" smtClean="0"/>
              <a:t>1</a:t>
            </a:r>
            <a:endParaRPr lang="en-US" dirty="0" smtClean="0"/>
          </a:p>
          <a:p>
            <a:pPr lvl="1"/>
            <a:r>
              <a:rPr lang="en-US" dirty="0" smtClean="0"/>
              <a:t>Reverence for nature </a:t>
            </a:r>
            <a:r>
              <a:rPr lang="en-US" baseline="30000" dirty="0" smtClean="0"/>
              <a:t>1</a:t>
            </a:r>
            <a:endParaRPr lang="en-US" dirty="0" smtClean="0"/>
          </a:p>
          <a:p>
            <a:pPr lvl="1"/>
            <a:r>
              <a:rPr lang="en-US" dirty="0" smtClean="0"/>
              <a:t>Curiosity for spirituality </a:t>
            </a:r>
            <a:r>
              <a:rPr lang="en-US" baseline="30000" dirty="0" smtClean="0"/>
              <a:t>1</a:t>
            </a:r>
            <a:endParaRPr lang="en-US" dirty="0" smtClean="0"/>
          </a:p>
          <a:p>
            <a:pPr lvl="1"/>
            <a:r>
              <a:rPr lang="en-US" dirty="0" smtClean="0"/>
              <a:t>Respect for imagination, creativity </a:t>
            </a:r>
            <a:r>
              <a:rPr lang="en-US" baseline="30000" dirty="0" smtClean="0"/>
              <a:t>1</a:t>
            </a:r>
          </a:p>
          <a:p>
            <a:pPr lvl="1"/>
            <a:r>
              <a:rPr lang="en-US" dirty="0" smtClean="0"/>
              <a:t>Focus on the individual </a:t>
            </a:r>
            <a:r>
              <a:rPr lang="en-US" baseline="30000" dirty="0" smtClean="0"/>
              <a:t>1</a:t>
            </a:r>
            <a:endParaRPr lang="en-US" dirty="0" smtClean="0"/>
          </a:p>
          <a:p>
            <a:r>
              <a:rPr lang="en-US" dirty="0" smtClean="0"/>
              <a:t>Trends during the time period</a:t>
            </a:r>
          </a:p>
          <a:p>
            <a:pPr lvl="1"/>
            <a:r>
              <a:rPr lang="en-US" dirty="0" smtClean="0"/>
              <a:t>Renewed devotion to religion </a:t>
            </a:r>
            <a:r>
              <a:rPr lang="en-US" baseline="30000" dirty="0" smtClean="0"/>
              <a:t>1</a:t>
            </a:r>
            <a:endParaRPr lang="en-US" dirty="0" smtClean="0"/>
          </a:p>
          <a:p>
            <a:pPr lvl="1"/>
            <a:r>
              <a:rPr lang="en-US" dirty="0" smtClean="0"/>
              <a:t>Regard for history </a:t>
            </a:r>
            <a:r>
              <a:rPr lang="en-US" baseline="30000" dirty="0" smtClean="0"/>
              <a:t>1</a:t>
            </a:r>
            <a:endParaRPr lang="en-US" dirty="0" smtClean="0"/>
          </a:p>
          <a:p>
            <a:pPr lvl="1"/>
            <a:r>
              <a:rPr lang="en-US" dirty="0" smtClean="0"/>
              <a:t>Nationalism </a:t>
            </a:r>
            <a:r>
              <a:rPr lang="en-US" baseline="30000" dirty="0" smtClean="0"/>
              <a:t>1</a:t>
            </a:r>
          </a:p>
          <a:p>
            <a:r>
              <a:rPr lang="en-US" dirty="0" smtClean="0"/>
              <a:t>Considered to be against Neoclassicism </a:t>
            </a:r>
            <a:r>
              <a:rPr lang="en-US" baseline="30000" dirty="0" smtClean="0"/>
              <a:t>2</a:t>
            </a:r>
            <a:endParaRPr lang="en-US" dirty="0" smtClean="0"/>
          </a:p>
          <a:p>
            <a:r>
              <a:rPr lang="en-US" sz="2300" dirty="0" smtClean="0"/>
              <a:t>“All the antimonies: nature and art, poetry and prose, seriousness and joking, memory and foreboding, abstract ideas and concrete sensations, the earthly and the divine, life and death, become one in the closest and most intimate union” – Schlegel, </a:t>
            </a:r>
            <a:r>
              <a:rPr lang="en-US" sz="2300" i="1" dirty="0" smtClean="0"/>
              <a:t>Classic Art and Romantic Art </a:t>
            </a:r>
            <a:r>
              <a:rPr lang="en-US" sz="2300" dirty="0" smtClean="0"/>
              <a:t>(1808) </a:t>
            </a:r>
            <a:r>
              <a:rPr lang="en-US" sz="2300" baseline="30000" dirty="0" smtClean="0"/>
              <a:t>3</a:t>
            </a:r>
            <a:endParaRPr lang="en-US" sz="2300" dirty="0"/>
          </a:p>
        </p:txBody>
      </p:sp>
      <p:sp>
        <p:nvSpPr>
          <p:cNvPr id="4" name="TextBox 3"/>
          <p:cNvSpPr txBox="1"/>
          <p:nvPr/>
        </p:nvSpPr>
        <p:spPr>
          <a:xfrm>
            <a:off x="457200" y="6488668"/>
            <a:ext cx="2362200" cy="369332"/>
          </a:xfrm>
          <a:prstGeom prst="rect">
            <a:avLst/>
          </a:prstGeom>
          <a:noFill/>
        </p:spPr>
        <p:txBody>
          <a:bodyPr wrap="square" rtlCol="0">
            <a:spAutoFit/>
          </a:bodyPr>
          <a:lstStyle/>
          <a:p>
            <a:r>
              <a:rPr lang="en-US" baseline="30000" dirty="0" smtClean="0"/>
              <a:t>1</a:t>
            </a:r>
            <a:r>
              <a:rPr lang="en-US" dirty="0" smtClean="0"/>
              <a:t>(Chambers)</a:t>
            </a:r>
            <a:endParaRPr lang="en-US" dirty="0"/>
          </a:p>
        </p:txBody>
      </p:sp>
      <p:sp>
        <p:nvSpPr>
          <p:cNvPr id="5" name="TextBox 4"/>
          <p:cNvSpPr txBox="1"/>
          <p:nvPr/>
        </p:nvSpPr>
        <p:spPr>
          <a:xfrm>
            <a:off x="1905000" y="6488668"/>
            <a:ext cx="1295400" cy="369332"/>
          </a:xfrm>
          <a:prstGeom prst="rect">
            <a:avLst/>
          </a:prstGeom>
          <a:noFill/>
        </p:spPr>
        <p:txBody>
          <a:bodyPr wrap="square" rtlCol="0">
            <a:spAutoFit/>
          </a:bodyPr>
          <a:lstStyle/>
          <a:p>
            <a:r>
              <a:rPr lang="en-US" baseline="30000" dirty="0" smtClean="0"/>
              <a:t>2</a:t>
            </a:r>
            <a:r>
              <a:rPr lang="en-US" dirty="0" smtClean="0"/>
              <a:t> (</a:t>
            </a:r>
            <a:r>
              <a:rPr lang="en-US" dirty="0" err="1" smtClean="0"/>
              <a:t>Galitz</a:t>
            </a:r>
            <a:r>
              <a:rPr lang="en-US" dirty="0" smtClean="0"/>
              <a:t>)</a:t>
            </a:r>
            <a:endParaRPr lang="en-US" dirty="0"/>
          </a:p>
        </p:txBody>
      </p:sp>
      <p:sp>
        <p:nvSpPr>
          <p:cNvPr id="6" name="TextBox 5"/>
          <p:cNvSpPr txBox="1"/>
          <p:nvPr/>
        </p:nvSpPr>
        <p:spPr>
          <a:xfrm>
            <a:off x="3022242" y="6516607"/>
            <a:ext cx="2057400" cy="369332"/>
          </a:xfrm>
          <a:prstGeom prst="rect">
            <a:avLst/>
          </a:prstGeom>
          <a:noFill/>
        </p:spPr>
        <p:txBody>
          <a:bodyPr wrap="square" rtlCol="0">
            <a:spAutoFit/>
          </a:bodyPr>
          <a:lstStyle/>
          <a:p>
            <a:r>
              <a:rPr lang="en-US" baseline="30000" dirty="0" smtClean="0"/>
              <a:t>3</a:t>
            </a:r>
            <a:r>
              <a:rPr lang="en-US" dirty="0" smtClean="0"/>
              <a:t> (Weber 336)</a:t>
            </a:r>
            <a:endParaRPr lang="en-US" dirty="0"/>
          </a:p>
        </p:txBody>
      </p:sp>
      <p:pic>
        <p:nvPicPr>
          <p:cNvPr id="8" name="Picture 7" descr="Tintern-Turner-1794-JPEG.jpg"/>
          <p:cNvPicPr>
            <a:picLocks noChangeAspect="1"/>
          </p:cNvPicPr>
          <p:nvPr/>
        </p:nvPicPr>
        <p:blipFill>
          <a:blip r:embed="rId3" cstate="print"/>
          <a:stretch>
            <a:fillRect/>
          </a:stretch>
        </p:blipFill>
        <p:spPr>
          <a:xfrm>
            <a:off x="5334000" y="838200"/>
            <a:ext cx="2780728" cy="3701457"/>
          </a:xfrm>
          <a:prstGeom prst="rect">
            <a:avLst/>
          </a:prstGeom>
        </p:spPr>
      </p:pic>
      <p:sp>
        <p:nvSpPr>
          <p:cNvPr id="9" name="TextBox 8"/>
          <p:cNvSpPr txBox="1"/>
          <p:nvPr/>
        </p:nvSpPr>
        <p:spPr>
          <a:xfrm>
            <a:off x="8077200" y="914400"/>
            <a:ext cx="1066800" cy="3754874"/>
          </a:xfrm>
          <a:prstGeom prst="rect">
            <a:avLst/>
          </a:prstGeom>
          <a:noFill/>
        </p:spPr>
        <p:txBody>
          <a:bodyPr wrap="square" rtlCol="0">
            <a:spAutoFit/>
          </a:bodyPr>
          <a:lstStyle/>
          <a:p>
            <a:pPr algn="ctr"/>
            <a:r>
              <a:rPr lang="en-US" sz="1000" dirty="0" smtClean="0"/>
              <a:t>Interior of </a:t>
            </a:r>
            <a:r>
              <a:rPr lang="en-US" sz="1000" dirty="0" err="1" smtClean="0"/>
              <a:t>Tinturn</a:t>
            </a:r>
            <a:r>
              <a:rPr lang="en-US" sz="1000" dirty="0" smtClean="0"/>
              <a:t> Abbey</a:t>
            </a:r>
          </a:p>
          <a:p>
            <a:pPr algn="ctr"/>
            <a:r>
              <a:rPr lang="en-US" sz="1000" dirty="0" smtClean="0"/>
              <a:t>J. M. W. Turner</a:t>
            </a:r>
          </a:p>
          <a:p>
            <a:r>
              <a:rPr lang="en-US" sz="800" dirty="0" smtClean="0"/>
              <a:t>http://www.google.com/imgres?um=1&amp;hl=en&amp;tbo=d&amp;biw=1280&amp;bih=642&amp;tbm=isch&amp;tbnid=j8fFq3GkLz0V9M:&amp;imgrefurl=http://documents.stanford.edu/67/52&amp;docid=zSzdk8zV95wq9M&amp;imgurl=http://documents.stanford.edu/67/admin/image.html%253Fimageid%253D45597&amp;w=450&amp;h=599&amp;ei=9jv1UMjjO5Ha2wW1yYCAAw&amp;zoom=1&amp;iact=hc&amp;vpx=246&amp;vpy=144&amp;dur=1901&amp;hovh=259&amp;hovw=195&amp;tx=88&amp;ty=160&amp;sig=115838734944505893748&amp;page=1&amp;tbnh=128&amp;tbnw=97&amp;start=0&amp;ndsp=24&amp;ved=1t:429,r:2,s:0,i:90</a:t>
            </a:r>
            <a:endParaRPr 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p:spPr>
        <p:txBody>
          <a:bodyPr>
            <a:normAutofit/>
          </a:bodyPr>
          <a:lstStyle/>
          <a:p>
            <a:r>
              <a:rPr lang="en-US" dirty="0" smtClean="0"/>
              <a:t>Intro to Romantic Art and Literature</a:t>
            </a:r>
            <a:endParaRPr lang="en-US" dirty="0"/>
          </a:p>
        </p:txBody>
      </p:sp>
      <p:sp>
        <p:nvSpPr>
          <p:cNvPr id="3" name="Content Placeholder 2"/>
          <p:cNvSpPr>
            <a:spLocks noGrp="1"/>
          </p:cNvSpPr>
          <p:nvPr>
            <p:ph idx="1"/>
          </p:nvPr>
        </p:nvSpPr>
        <p:spPr>
          <a:xfrm>
            <a:off x="457200" y="914400"/>
            <a:ext cx="8229600" cy="5638800"/>
          </a:xfrm>
        </p:spPr>
        <p:txBody>
          <a:bodyPr>
            <a:normAutofit fontScale="92500" lnSpcReduction="20000"/>
          </a:bodyPr>
          <a:lstStyle/>
          <a:p>
            <a:r>
              <a:rPr lang="en-US" dirty="0" smtClean="0"/>
              <a:t>Themes seen in </a:t>
            </a:r>
            <a:r>
              <a:rPr lang="en-US" dirty="0" smtClean="0"/>
              <a:t>Romantic time </a:t>
            </a:r>
            <a:r>
              <a:rPr lang="en-US" dirty="0" smtClean="0"/>
              <a:t>period evident in its </a:t>
            </a:r>
            <a:r>
              <a:rPr lang="en-US" dirty="0" smtClean="0"/>
              <a:t>art </a:t>
            </a:r>
            <a:r>
              <a:rPr lang="en-US" dirty="0" smtClean="0"/>
              <a:t>and </a:t>
            </a:r>
            <a:r>
              <a:rPr lang="en-US" dirty="0" smtClean="0"/>
              <a:t>literature</a:t>
            </a:r>
            <a:endParaRPr lang="en-US" dirty="0" smtClean="0"/>
          </a:p>
          <a:p>
            <a:r>
              <a:rPr lang="en-US" dirty="0" smtClean="0"/>
              <a:t>Includes varying subjects, </a:t>
            </a:r>
            <a:r>
              <a:rPr lang="en-US" dirty="0" smtClean="0"/>
              <a:t>themes</a:t>
            </a:r>
            <a:r>
              <a:rPr lang="en-US" dirty="0" smtClean="0"/>
              <a:t>, ideas</a:t>
            </a:r>
          </a:p>
          <a:p>
            <a:pPr lvl="1"/>
            <a:r>
              <a:rPr lang="en-US" dirty="0" smtClean="0"/>
              <a:t>Interpretation can be subjective </a:t>
            </a:r>
            <a:r>
              <a:rPr lang="en-US" baseline="30000" dirty="0" smtClean="0"/>
              <a:t>1</a:t>
            </a:r>
            <a:endParaRPr lang="en-US" dirty="0" smtClean="0"/>
          </a:p>
          <a:p>
            <a:r>
              <a:rPr lang="en-US" dirty="0" smtClean="0"/>
              <a:t>Artists and writers </a:t>
            </a:r>
            <a:r>
              <a:rPr lang="en-US" b="1" dirty="0" smtClean="0"/>
              <a:t>glorify</a:t>
            </a:r>
            <a:r>
              <a:rPr lang="en-US" dirty="0" smtClean="0"/>
              <a:t> the </a:t>
            </a:r>
            <a:endParaRPr lang="en-US" dirty="0" smtClean="0"/>
          </a:p>
          <a:p>
            <a:pPr>
              <a:buNone/>
            </a:pPr>
            <a:r>
              <a:rPr lang="en-US" dirty="0" smtClean="0"/>
              <a:t>	subject </a:t>
            </a:r>
            <a:r>
              <a:rPr lang="en-US" dirty="0" smtClean="0"/>
              <a:t>they are trying to </a:t>
            </a:r>
            <a:endParaRPr lang="en-US" dirty="0" smtClean="0"/>
          </a:p>
          <a:p>
            <a:pPr>
              <a:buNone/>
            </a:pPr>
            <a:r>
              <a:rPr lang="en-US" dirty="0" smtClean="0"/>
              <a:t>	</a:t>
            </a:r>
            <a:r>
              <a:rPr lang="en-US" dirty="0" smtClean="0"/>
              <a:t>portray, emphasizing </a:t>
            </a:r>
            <a:r>
              <a:rPr lang="en-US" dirty="0" smtClean="0"/>
              <a:t>it </a:t>
            </a:r>
            <a:r>
              <a:rPr lang="en-US" baseline="30000" dirty="0" smtClean="0"/>
              <a:t>1</a:t>
            </a:r>
            <a:endParaRPr lang="en-US" dirty="0" smtClean="0"/>
          </a:p>
          <a:p>
            <a:r>
              <a:rPr lang="en-US" dirty="0" smtClean="0"/>
              <a:t>Try to evoke </a:t>
            </a:r>
            <a:r>
              <a:rPr lang="en-US" b="1" dirty="0" smtClean="0"/>
              <a:t>emotion</a:t>
            </a:r>
          </a:p>
          <a:p>
            <a:pPr lvl="1"/>
            <a:r>
              <a:rPr lang="en-US" dirty="0" smtClean="0"/>
              <a:t>Call for change, feelings </a:t>
            </a:r>
            <a:endParaRPr lang="en-US" dirty="0" smtClean="0"/>
          </a:p>
          <a:p>
            <a:pPr lvl="1">
              <a:buNone/>
            </a:pPr>
            <a:r>
              <a:rPr lang="en-US" dirty="0" smtClean="0"/>
              <a:t>	</a:t>
            </a:r>
            <a:r>
              <a:rPr lang="en-US" dirty="0" smtClean="0"/>
              <a:t>of </a:t>
            </a:r>
            <a:r>
              <a:rPr lang="en-US" dirty="0" smtClean="0"/>
              <a:t>awe, etc. </a:t>
            </a:r>
            <a:r>
              <a:rPr lang="en-US" baseline="30000" dirty="0" smtClean="0"/>
              <a:t>3</a:t>
            </a:r>
            <a:endParaRPr lang="en-US" dirty="0" smtClean="0"/>
          </a:p>
          <a:p>
            <a:pPr lvl="2"/>
            <a:r>
              <a:rPr lang="en-US" dirty="0" smtClean="0"/>
              <a:t>Delacroix: </a:t>
            </a:r>
            <a:r>
              <a:rPr lang="en-US" i="1" dirty="0" smtClean="0"/>
              <a:t>Massacre at Chios </a:t>
            </a:r>
            <a:r>
              <a:rPr lang="en-US" baseline="30000" dirty="0" smtClean="0"/>
              <a:t>3</a:t>
            </a:r>
            <a:endParaRPr lang="en-US" dirty="0" smtClean="0"/>
          </a:p>
          <a:p>
            <a:r>
              <a:rPr lang="en-US" sz="2200" dirty="0" smtClean="0"/>
              <a:t>“All that stuns the soul, all that imprints a </a:t>
            </a:r>
            <a:endParaRPr lang="en-US" sz="2200" dirty="0" smtClean="0"/>
          </a:p>
          <a:p>
            <a:pPr>
              <a:buNone/>
            </a:pPr>
            <a:r>
              <a:rPr lang="en-US" sz="2200" dirty="0" smtClean="0"/>
              <a:t>	</a:t>
            </a:r>
            <a:r>
              <a:rPr lang="en-US" sz="2200" dirty="0" smtClean="0"/>
              <a:t>feeling </a:t>
            </a:r>
            <a:r>
              <a:rPr lang="en-US" sz="2200" dirty="0" smtClean="0"/>
              <a:t>of terror, leads to the sublime” </a:t>
            </a:r>
            <a:endParaRPr lang="en-US" sz="2200" dirty="0" smtClean="0"/>
          </a:p>
          <a:p>
            <a:pPr lvl="1"/>
            <a:r>
              <a:rPr lang="en-US" sz="1800" dirty="0" smtClean="0"/>
              <a:t>Burke</a:t>
            </a:r>
            <a:r>
              <a:rPr lang="en-US" sz="1800" dirty="0" smtClean="0"/>
              <a:t>, 1757 </a:t>
            </a:r>
            <a:r>
              <a:rPr lang="en-US" sz="1800" baseline="30000" dirty="0" smtClean="0"/>
              <a:t>2</a:t>
            </a:r>
            <a:endParaRPr lang="en-US" sz="1800" dirty="0" smtClean="0"/>
          </a:p>
          <a:p>
            <a:pPr lvl="1"/>
            <a:endParaRPr lang="en-US" dirty="0"/>
          </a:p>
        </p:txBody>
      </p:sp>
      <p:sp>
        <p:nvSpPr>
          <p:cNvPr id="4" name="TextBox 3"/>
          <p:cNvSpPr txBox="1"/>
          <p:nvPr/>
        </p:nvSpPr>
        <p:spPr>
          <a:xfrm>
            <a:off x="533400" y="6488668"/>
            <a:ext cx="1066800" cy="369332"/>
          </a:xfrm>
          <a:prstGeom prst="rect">
            <a:avLst/>
          </a:prstGeom>
          <a:noFill/>
        </p:spPr>
        <p:txBody>
          <a:bodyPr wrap="square" rtlCol="0">
            <a:spAutoFit/>
          </a:bodyPr>
          <a:lstStyle/>
          <a:p>
            <a:r>
              <a:rPr lang="en-US" dirty="0" smtClean="0"/>
              <a:t>1 (</a:t>
            </a:r>
            <a:r>
              <a:rPr lang="en-US" dirty="0" err="1" smtClean="0"/>
              <a:t>Essak</a:t>
            </a:r>
            <a:r>
              <a:rPr lang="en-US" dirty="0" smtClean="0"/>
              <a:t>)</a:t>
            </a:r>
            <a:endParaRPr lang="en-US" dirty="0"/>
          </a:p>
        </p:txBody>
      </p:sp>
      <p:sp>
        <p:nvSpPr>
          <p:cNvPr id="5" name="TextBox 4"/>
          <p:cNvSpPr txBox="1"/>
          <p:nvPr/>
        </p:nvSpPr>
        <p:spPr>
          <a:xfrm>
            <a:off x="1524000" y="6488668"/>
            <a:ext cx="1066800" cy="369332"/>
          </a:xfrm>
          <a:prstGeom prst="rect">
            <a:avLst/>
          </a:prstGeom>
          <a:noFill/>
        </p:spPr>
        <p:txBody>
          <a:bodyPr wrap="square" rtlCol="0">
            <a:spAutoFit/>
          </a:bodyPr>
          <a:lstStyle/>
          <a:p>
            <a:r>
              <a:rPr lang="en-US" dirty="0" smtClean="0"/>
              <a:t>2 (</a:t>
            </a:r>
            <a:r>
              <a:rPr lang="en-US" dirty="0" err="1" smtClean="0"/>
              <a:t>Galitz</a:t>
            </a:r>
            <a:r>
              <a:rPr lang="en-US" dirty="0" smtClean="0"/>
              <a:t>)</a:t>
            </a:r>
            <a:endParaRPr lang="en-US" dirty="0"/>
          </a:p>
        </p:txBody>
      </p:sp>
      <p:sp>
        <p:nvSpPr>
          <p:cNvPr id="6" name="TextBox 5"/>
          <p:cNvSpPr txBox="1"/>
          <p:nvPr/>
        </p:nvSpPr>
        <p:spPr>
          <a:xfrm>
            <a:off x="2514600" y="6488668"/>
            <a:ext cx="1143000" cy="369332"/>
          </a:xfrm>
          <a:prstGeom prst="rect">
            <a:avLst/>
          </a:prstGeom>
          <a:noFill/>
        </p:spPr>
        <p:txBody>
          <a:bodyPr wrap="square" rtlCol="0">
            <a:spAutoFit/>
          </a:bodyPr>
          <a:lstStyle/>
          <a:p>
            <a:r>
              <a:rPr lang="en-US" dirty="0" smtClean="0"/>
              <a:t>3 (</a:t>
            </a:r>
            <a:r>
              <a:rPr lang="en-US" dirty="0" smtClean="0"/>
              <a:t>Wilder)</a:t>
            </a:r>
            <a:endParaRPr lang="en-US" dirty="0"/>
          </a:p>
        </p:txBody>
      </p:sp>
      <p:pic>
        <p:nvPicPr>
          <p:cNvPr id="8" name="Picture 7" descr="massacre at chio bigger.jpg"/>
          <p:cNvPicPr>
            <a:picLocks noChangeAspect="1"/>
          </p:cNvPicPr>
          <p:nvPr/>
        </p:nvPicPr>
        <p:blipFill>
          <a:blip r:embed="rId3" cstate="print"/>
          <a:stretch>
            <a:fillRect/>
          </a:stretch>
        </p:blipFill>
        <p:spPr>
          <a:xfrm>
            <a:off x="5791200" y="2216493"/>
            <a:ext cx="3048000" cy="3604054"/>
          </a:xfrm>
          <a:prstGeom prst="rect">
            <a:avLst/>
          </a:prstGeom>
        </p:spPr>
      </p:pic>
      <p:cxnSp>
        <p:nvCxnSpPr>
          <p:cNvPr id="10" name="Straight Arrow Connector 9"/>
          <p:cNvCxnSpPr/>
          <p:nvPr/>
        </p:nvCxnSpPr>
        <p:spPr>
          <a:xfrm flipV="1">
            <a:off x="5181600" y="51816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3505200"/>
            <a:ext cx="914400" cy="1631216"/>
          </a:xfrm>
          <a:prstGeom prst="rect">
            <a:avLst/>
          </a:prstGeom>
          <a:noFill/>
        </p:spPr>
        <p:txBody>
          <a:bodyPr wrap="square" rtlCol="0">
            <a:spAutoFit/>
          </a:bodyPr>
          <a:lstStyle/>
          <a:p>
            <a:r>
              <a:rPr lang="en-US" sz="1000" dirty="0" smtClean="0">
                <a:hlinkClick r:id="rId4"/>
              </a:rPr>
              <a:t>http://upload.wikimedia.org/wikipedia/commons/6/66/Eug%C3%A8ne_Delacroix_-_</a:t>
            </a:r>
            <a:r>
              <a:rPr lang="en-US" sz="1000" dirty="0" smtClean="0">
                <a:hlinkClick r:id="rId4"/>
              </a:rPr>
              <a:t>Le_Massacre_de_Scio.jpg</a:t>
            </a:r>
            <a:endParaRPr lang="en-US" sz="1000" dirty="0" smtClean="0"/>
          </a:p>
          <a:p>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Recurring Themes in </a:t>
            </a:r>
            <a:r>
              <a:rPr lang="en-US" dirty="0" smtClean="0"/>
              <a:t>Art and Literature</a:t>
            </a:r>
            <a:endParaRPr lang="en-US" dirty="0"/>
          </a:p>
        </p:txBody>
      </p:sp>
      <p:sp>
        <p:nvSpPr>
          <p:cNvPr id="3" name="Content Placeholder 2"/>
          <p:cNvSpPr>
            <a:spLocks noGrp="1"/>
          </p:cNvSpPr>
          <p:nvPr>
            <p:ph idx="1"/>
          </p:nvPr>
        </p:nvSpPr>
        <p:spPr>
          <a:xfrm>
            <a:off x="0" y="762000"/>
            <a:ext cx="6705600" cy="5943600"/>
          </a:xfrm>
        </p:spPr>
        <p:txBody>
          <a:bodyPr>
            <a:normAutofit fontScale="77500" lnSpcReduction="20000"/>
          </a:bodyPr>
          <a:lstStyle/>
          <a:p>
            <a:r>
              <a:rPr lang="en-US" dirty="0" smtClean="0"/>
              <a:t>Wide range, includes:</a:t>
            </a:r>
          </a:p>
          <a:p>
            <a:pPr lvl="1"/>
            <a:r>
              <a:rPr lang="en-US" b="1" dirty="0" smtClean="0"/>
              <a:t>Nature</a:t>
            </a:r>
          </a:p>
          <a:p>
            <a:pPr lvl="2"/>
            <a:r>
              <a:rPr lang="en-US" dirty="0" smtClean="0"/>
              <a:t>People are awed by wild, awesome power </a:t>
            </a:r>
            <a:r>
              <a:rPr lang="en-US" baseline="30000" dirty="0" smtClean="0"/>
              <a:t>1</a:t>
            </a:r>
          </a:p>
          <a:p>
            <a:pPr lvl="2"/>
            <a:r>
              <a:rPr lang="en-US" dirty="0" smtClean="0"/>
              <a:t>Desire to portray realistically, but also capture the </a:t>
            </a:r>
            <a:r>
              <a:rPr lang="en-US" dirty="0" smtClean="0"/>
              <a:t>essence</a:t>
            </a:r>
            <a:endParaRPr lang="en-US" dirty="0" smtClean="0"/>
          </a:p>
          <a:p>
            <a:pPr lvl="2"/>
            <a:r>
              <a:rPr lang="en-US" dirty="0" smtClean="0"/>
              <a:t>Paintings of shipwrecks</a:t>
            </a:r>
            <a:r>
              <a:rPr lang="en-US" dirty="0" smtClean="0"/>
              <a:t> </a:t>
            </a:r>
          </a:p>
          <a:p>
            <a:pPr lvl="2">
              <a:buNone/>
            </a:pPr>
            <a:r>
              <a:rPr lang="en-US" dirty="0" smtClean="0"/>
              <a:t>	popular </a:t>
            </a:r>
            <a:r>
              <a:rPr lang="en-US" dirty="0" smtClean="0"/>
              <a:t>subject; the </a:t>
            </a:r>
            <a:endParaRPr lang="en-US" dirty="0" smtClean="0"/>
          </a:p>
          <a:p>
            <a:pPr lvl="2">
              <a:buNone/>
            </a:pPr>
            <a:r>
              <a:rPr lang="en-US" dirty="0" smtClean="0"/>
              <a:t>	</a:t>
            </a:r>
            <a:r>
              <a:rPr lang="en-US" dirty="0" smtClean="0"/>
              <a:t>overpowering </a:t>
            </a:r>
            <a:r>
              <a:rPr lang="en-US" dirty="0" smtClean="0"/>
              <a:t>of man by nature </a:t>
            </a:r>
            <a:r>
              <a:rPr lang="en-US" baseline="30000" dirty="0" smtClean="0"/>
              <a:t>1</a:t>
            </a:r>
          </a:p>
          <a:p>
            <a:pPr lvl="3"/>
            <a:r>
              <a:rPr lang="en-US" dirty="0" smtClean="0"/>
              <a:t>Ex: </a:t>
            </a:r>
            <a:r>
              <a:rPr lang="en-US" i="1" dirty="0" smtClean="0"/>
              <a:t>The Shipwreck</a:t>
            </a:r>
            <a:r>
              <a:rPr lang="en-US" dirty="0" smtClean="0"/>
              <a:t> by </a:t>
            </a:r>
          </a:p>
          <a:p>
            <a:pPr lvl="3">
              <a:buNone/>
            </a:pPr>
            <a:r>
              <a:rPr lang="en-US" dirty="0" smtClean="0"/>
              <a:t>	</a:t>
            </a:r>
            <a:r>
              <a:rPr lang="en-US" dirty="0" smtClean="0"/>
              <a:t>J. M. W. Turner</a:t>
            </a:r>
            <a:endParaRPr lang="en-US" dirty="0" smtClean="0"/>
          </a:p>
          <a:p>
            <a:pPr lvl="1"/>
            <a:r>
              <a:rPr lang="en-US" b="1" dirty="0" smtClean="0"/>
              <a:t>Politics</a:t>
            </a:r>
          </a:p>
          <a:p>
            <a:pPr lvl="2"/>
            <a:r>
              <a:rPr lang="en-US" dirty="0" smtClean="0"/>
              <a:t>Ideas and art were closely </a:t>
            </a:r>
            <a:endParaRPr lang="en-US" dirty="0" smtClean="0"/>
          </a:p>
          <a:p>
            <a:pPr lvl="2">
              <a:buNone/>
            </a:pPr>
            <a:r>
              <a:rPr lang="en-US" dirty="0" smtClean="0"/>
              <a:t>	</a:t>
            </a:r>
            <a:r>
              <a:rPr lang="en-US" dirty="0" smtClean="0"/>
              <a:t>related </a:t>
            </a:r>
            <a:r>
              <a:rPr lang="en-US" baseline="30000" dirty="0" smtClean="0"/>
              <a:t>2</a:t>
            </a:r>
          </a:p>
          <a:p>
            <a:pPr lvl="2"/>
            <a:r>
              <a:rPr lang="en-US" b="1" dirty="0" smtClean="0"/>
              <a:t>Nationalism</a:t>
            </a:r>
          </a:p>
          <a:p>
            <a:pPr lvl="3"/>
            <a:r>
              <a:rPr lang="en-US" dirty="0" smtClean="0"/>
              <a:t>Ex: Fairy tales by the </a:t>
            </a:r>
          </a:p>
          <a:p>
            <a:pPr lvl="3">
              <a:buNone/>
            </a:pPr>
            <a:r>
              <a:rPr lang="en-US" dirty="0" smtClean="0"/>
              <a:t>	</a:t>
            </a:r>
            <a:r>
              <a:rPr lang="en-US" dirty="0" smtClean="0"/>
              <a:t>Grimm brothers </a:t>
            </a:r>
            <a:r>
              <a:rPr lang="en-US" baseline="30000" dirty="0" smtClean="0"/>
              <a:t>5</a:t>
            </a:r>
            <a:endParaRPr lang="en-US" dirty="0" smtClean="0"/>
          </a:p>
          <a:p>
            <a:pPr lvl="2"/>
            <a:r>
              <a:rPr lang="en-US" dirty="0" smtClean="0"/>
              <a:t>War scenes </a:t>
            </a:r>
            <a:endParaRPr lang="en-US" dirty="0" smtClean="0"/>
          </a:p>
          <a:p>
            <a:pPr lvl="1"/>
            <a:r>
              <a:rPr lang="en-US" b="1" dirty="0" smtClean="0"/>
              <a:t>History</a:t>
            </a:r>
          </a:p>
          <a:p>
            <a:pPr lvl="2"/>
            <a:r>
              <a:rPr lang="en-US" dirty="0" smtClean="0"/>
              <a:t>Medievalism </a:t>
            </a:r>
            <a:r>
              <a:rPr lang="en-US" baseline="30000" dirty="0" smtClean="0"/>
              <a:t>6</a:t>
            </a:r>
          </a:p>
          <a:p>
            <a:pPr lvl="3"/>
            <a:r>
              <a:rPr lang="en-US" dirty="0" smtClean="0"/>
              <a:t>Ex: Gothic architecture</a:t>
            </a:r>
            <a:endParaRPr lang="en-US" dirty="0" smtClean="0"/>
          </a:p>
          <a:p>
            <a:pPr lvl="2"/>
            <a:endParaRPr lang="en-US" baseline="30000" dirty="0" smtClean="0"/>
          </a:p>
          <a:p>
            <a:pPr lvl="2">
              <a:buNone/>
            </a:pPr>
            <a:endParaRPr lang="en-US" dirty="0" smtClean="0"/>
          </a:p>
          <a:p>
            <a:pPr lvl="1"/>
            <a:endParaRPr lang="en-US" dirty="0"/>
          </a:p>
        </p:txBody>
      </p:sp>
      <p:sp>
        <p:nvSpPr>
          <p:cNvPr id="4" name="TextBox 3"/>
          <p:cNvSpPr txBox="1"/>
          <p:nvPr/>
        </p:nvSpPr>
        <p:spPr>
          <a:xfrm>
            <a:off x="6629400" y="685800"/>
            <a:ext cx="2286000" cy="2031325"/>
          </a:xfrm>
          <a:prstGeom prst="rect">
            <a:avLst/>
          </a:prstGeom>
          <a:noFill/>
        </p:spPr>
        <p:txBody>
          <a:bodyPr wrap="square" rtlCol="0">
            <a:spAutoFit/>
          </a:bodyPr>
          <a:lstStyle/>
          <a:p>
            <a:r>
              <a:rPr lang="en-US" sz="1400" u="sng" dirty="0" smtClean="0"/>
              <a:t>Interesting Note</a:t>
            </a:r>
            <a:r>
              <a:rPr lang="en-US" sz="1400" dirty="0" smtClean="0"/>
              <a:t>:</a:t>
            </a:r>
          </a:p>
          <a:p>
            <a:pPr>
              <a:buFont typeface="Arial" pitchFamily="34" charset="0"/>
              <a:buChar char="•"/>
            </a:pPr>
            <a:r>
              <a:rPr lang="en-US" sz="1400" dirty="0" smtClean="0"/>
              <a:t>With freedom in trade, artists can express much more beyond previous restraints </a:t>
            </a:r>
            <a:r>
              <a:rPr lang="en-US" sz="1400" baseline="30000" dirty="0" smtClean="0"/>
              <a:t>3</a:t>
            </a:r>
            <a:endParaRPr lang="en-US" sz="1400" dirty="0" smtClean="0"/>
          </a:p>
          <a:p>
            <a:pPr lvl="1">
              <a:buFont typeface="Arial" pitchFamily="34" charset="0"/>
              <a:buChar char="•"/>
            </a:pPr>
            <a:r>
              <a:rPr lang="en-US" sz="1400" dirty="0" smtClean="0"/>
              <a:t>Still bound by need to make a living, less security than before </a:t>
            </a:r>
            <a:r>
              <a:rPr lang="en-US" sz="1400" baseline="30000" dirty="0" smtClean="0"/>
              <a:t>3</a:t>
            </a:r>
            <a:endParaRPr lang="en-US" sz="1400" dirty="0" smtClean="0"/>
          </a:p>
          <a:p>
            <a:endParaRPr lang="en-US" sz="1400" dirty="0"/>
          </a:p>
        </p:txBody>
      </p:sp>
      <p:sp>
        <p:nvSpPr>
          <p:cNvPr id="5" name="TextBox 4"/>
          <p:cNvSpPr txBox="1"/>
          <p:nvPr/>
        </p:nvSpPr>
        <p:spPr>
          <a:xfrm>
            <a:off x="0" y="6324600"/>
            <a:ext cx="1447800" cy="276999"/>
          </a:xfrm>
          <a:prstGeom prst="rect">
            <a:avLst/>
          </a:prstGeom>
          <a:noFill/>
        </p:spPr>
        <p:txBody>
          <a:bodyPr wrap="square" rtlCol="0">
            <a:spAutoFit/>
          </a:bodyPr>
          <a:lstStyle/>
          <a:p>
            <a:r>
              <a:rPr lang="en-US" sz="1200" baseline="30000" dirty="0" smtClean="0"/>
              <a:t>1</a:t>
            </a:r>
            <a:r>
              <a:rPr lang="en-US" sz="1200" dirty="0" smtClean="0"/>
              <a:t> </a:t>
            </a:r>
            <a:r>
              <a:rPr lang="en-US" sz="1200" dirty="0" smtClean="0"/>
              <a:t>(</a:t>
            </a:r>
            <a:r>
              <a:rPr lang="en-US" sz="1200" dirty="0" err="1" smtClean="0"/>
              <a:t>Galitz</a:t>
            </a:r>
            <a:r>
              <a:rPr lang="en-US" sz="1200" dirty="0" smtClean="0"/>
              <a:t>)</a:t>
            </a:r>
            <a:endParaRPr lang="en-US" sz="1200" dirty="0"/>
          </a:p>
        </p:txBody>
      </p:sp>
      <p:sp>
        <p:nvSpPr>
          <p:cNvPr id="6" name="TextBox 5"/>
          <p:cNvSpPr txBox="1"/>
          <p:nvPr/>
        </p:nvSpPr>
        <p:spPr>
          <a:xfrm>
            <a:off x="0" y="6581001"/>
            <a:ext cx="1447800" cy="276999"/>
          </a:xfrm>
          <a:prstGeom prst="rect">
            <a:avLst/>
          </a:prstGeom>
          <a:noFill/>
        </p:spPr>
        <p:txBody>
          <a:bodyPr wrap="square" rtlCol="0">
            <a:spAutoFit/>
          </a:bodyPr>
          <a:lstStyle/>
          <a:p>
            <a:r>
              <a:rPr lang="en-US" sz="1200" baseline="30000" dirty="0" smtClean="0"/>
              <a:t>2</a:t>
            </a:r>
            <a:r>
              <a:rPr lang="en-US" sz="1200" dirty="0" smtClean="0"/>
              <a:t> </a:t>
            </a:r>
            <a:r>
              <a:rPr lang="en-US" sz="1200" dirty="0" smtClean="0"/>
              <a:t>(Chambers)</a:t>
            </a:r>
            <a:endParaRPr lang="en-US" sz="1200" dirty="0"/>
          </a:p>
        </p:txBody>
      </p:sp>
      <p:sp>
        <p:nvSpPr>
          <p:cNvPr id="7" name="TextBox 6"/>
          <p:cNvSpPr txBox="1"/>
          <p:nvPr/>
        </p:nvSpPr>
        <p:spPr>
          <a:xfrm>
            <a:off x="1143000" y="6581001"/>
            <a:ext cx="1447800" cy="276999"/>
          </a:xfrm>
          <a:prstGeom prst="rect">
            <a:avLst/>
          </a:prstGeom>
          <a:noFill/>
        </p:spPr>
        <p:txBody>
          <a:bodyPr wrap="square" rtlCol="0">
            <a:spAutoFit/>
          </a:bodyPr>
          <a:lstStyle/>
          <a:p>
            <a:r>
              <a:rPr lang="en-US" sz="1200" baseline="30000" dirty="0" smtClean="0"/>
              <a:t>3</a:t>
            </a:r>
            <a:r>
              <a:rPr lang="en-US" sz="1200" dirty="0" smtClean="0"/>
              <a:t> </a:t>
            </a:r>
            <a:r>
              <a:rPr lang="en-US" sz="1200" dirty="0" smtClean="0"/>
              <a:t>(Cushion)</a:t>
            </a:r>
            <a:endParaRPr lang="en-US" sz="1200" dirty="0"/>
          </a:p>
        </p:txBody>
      </p:sp>
      <p:sp>
        <p:nvSpPr>
          <p:cNvPr id="8" name="TextBox 7"/>
          <p:cNvSpPr txBox="1"/>
          <p:nvPr/>
        </p:nvSpPr>
        <p:spPr>
          <a:xfrm>
            <a:off x="2057400" y="6581001"/>
            <a:ext cx="1905000" cy="276999"/>
          </a:xfrm>
          <a:prstGeom prst="rect">
            <a:avLst/>
          </a:prstGeom>
          <a:noFill/>
        </p:spPr>
        <p:txBody>
          <a:bodyPr wrap="square" rtlCol="0">
            <a:spAutoFit/>
          </a:bodyPr>
          <a:lstStyle/>
          <a:p>
            <a:r>
              <a:rPr lang="en-US" sz="1200" baseline="30000" dirty="0" smtClean="0"/>
              <a:t>4</a:t>
            </a:r>
            <a:r>
              <a:rPr lang="en-US" sz="1200" dirty="0" smtClean="0"/>
              <a:t> (“Romanticism</a:t>
            </a:r>
            <a:r>
              <a:rPr lang="en-US" sz="1200" dirty="0" smtClean="0"/>
              <a:t>”)</a:t>
            </a:r>
            <a:endParaRPr lang="en-US" sz="1200" dirty="0"/>
          </a:p>
        </p:txBody>
      </p:sp>
      <p:sp>
        <p:nvSpPr>
          <p:cNvPr id="9" name="TextBox 8"/>
          <p:cNvSpPr txBox="1"/>
          <p:nvPr/>
        </p:nvSpPr>
        <p:spPr>
          <a:xfrm>
            <a:off x="3429000" y="6581001"/>
            <a:ext cx="2514600" cy="276999"/>
          </a:xfrm>
          <a:prstGeom prst="rect">
            <a:avLst/>
          </a:prstGeom>
          <a:noFill/>
        </p:spPr>
        <p:txBody>
          <a:bodyPr wrap="square" rtlCol="0">
            <a:spAutoFit/>
          </a:bodyPr>
          <a:lstStyle/>
          <a:p>
            <a:r>
              <a:rPr lang="en-US" sz="1200" baseline="30000" dirty="0" smtClean="0"/>
              <a:t>5</a:t>
            </a:r>
            <a:r>
              <a:rPr lang="en-US" sz="1200" dirty="0" smtClean="0"/>
              <a:t> (Wiki – “Romanticism”)</a:t>
            </a:r>
            <a:endParaRPr lang="en-US" sz="1200" dirty="0"/>
          </a:p>
        </p:txBody>
      </p:sp>
      <p:sp>
        <p:nvSpPr>
          <p:cNvPr id="10" name="TextBox 9"/>
          <p:cNvSpPr txBox="1"/>
          <p:nvPr/>
        </p:nvSpPr>
        <p:spPr>
          <a:xfrm>
            <a:off x="5181600" y="6581001"/>
            <a:ext cx="1524000" cy="276999"/>
          </a:xfrm>
          <a:prstGeom prst="rect">
            <a:avLst/>
          </a:prstGeom>
          <a:noFill/>
        </p:spPr>
        <p:txBody>
          <a:bodyPr wrap="square" rtlCol="0">
            <a:spAutoFit/>
          </a:bodyPr>
          <a:lstStyle/>
          <a:p>
            <a:r>
              <a:rPr lang="en-US" sz="1200" baseline="30000" dirty="0" smtClean="0"/>
              <a:t>6</a:t>
            </a:r>
            <a:r>
              <a:rPr lang="en-US" sz="1200" dirty="0" smtClean="0"/>
              <a:t> (“</a:t>
            </a:r>
            <a:r>
              <a:rPr lang="en-US" sz="1200" dirty="0" err="1" smtClean="0"/>
              <a:t>Medievialism</a:t>
            </a:r>
            <a:r>
              <a:rPr lang="en-US" sz="1200" dirty="0" smtClean="0"/>
              <a:t>”)</a:t>
            </a:r>
            <a:endParaRPr lang="en-US" sz="1200" dirty="0"/>
          </a:p>
        </p:txBody>
      </p:sp>
      <p:pic>
        <p:nvPicPr>
          <p:cNvPr id="11" name="Picture 10" descr="the shipwreck - turner.jpg"/>
          <p:cNvPicPr>
            <a:picLocks noChangeAspect="1"/>
          </p:cNvPicPr>
          <p:nvPr/>
        </p:nvPicPr>
        <p:blipFill>
          <a:blip r:embed="rId3" cstate="print"/>
          <a:stretch>
            <a:fillRect/>
          </a:stretch>
        </p:blipFill>
        <p:spPr>
          <a:xfrm>
            <a:off x="4648201" y="2743200"/>
            <a:ext cx="4388274" cy="3109824"/>
          </a:xfrm>
          <a:prstGeom prst="rect">
            <a:avLst/>
          </a:prstGeom>
        </p:spPr>
      </p:pic>
      <p:cxnSp>
        <p:nvCxnSpPr>
          <p:cNvPr id="15" name="Straight Arrow Connector 14"/>
          <p:cNvCxnSpPr/>
          <p:nvPr/>
        </p:nvCxnSpPr>
        <p:spPr>
          <a:xfrm>
            <a:off x="3048000" y="34290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1400" y="5943600"/>
            <a:ext cx="1752600" cy="707886"/>
          </a:xfrm>
          <a:prstGeom prst="rect">
            <a:avLst/>
          </a:prstGeom>
          <a:noFill/>
        </p:spPr>
        <p:txBody>
          <a:bodyPr wrap="square" rtlCol="0">
            <a:spAutoFit/>
          </a:bodyPr>
          <a:lstStyle/>
          <a:p>
            <a:r>
              <a:rPr lang="en-US" sz="1000" dirty="0" smtClean="0">
                <a:hlinkClick r:id="rId4"/>
              </a:rPr>
              <a:t>http://</a:t>
            </a:r>
            <a:r>
              <a:rPr lang="en-US" sz="1000" dirty="0" smtClean="0">
                <a:hlinkClick r:id="rId4"/>
              </a:rPr>
              <a:t>0.tqn.com/d/arthistory/1/0/z/h/jmwt_mma_02.jpg</a:t>
            </a:r>
            <a:endParaRPr lang="en-US" sz="1000" dirty="0" smtClean="0"/>
          </a:p>
          <a:p>
            <a:endParaRPr lang="en-US" sz="1000" dirty="0" smtClean="0"/>
          </a:p>
          <a:p>
            <a:endParaRPr lang="en-US" sz="1000" dirty="0"/>
          </a:p>
        </p:txBody>
      </p:sp>
      <p:sp>
        <p:nvSpPr>
          <p:cNvPr id="17" name="TextBox 16"/>
          <p:cNvSpPr txBox="1"/>
          <p:nvPr/>
        </p:nvSpPr>
        <p:spPr>
          <a:xfrm>
            <a:off x="6553200" y="6581001"/>
            <a:ext cx="2057400" cy="276999"/>
          </a:xfrm>
          <a:prstGeom prst="rect">
            <a:avLst/>
          </a:prstGeom>
          <a:noFill/>
        </p:spPr>
        <p:txBody>
          <a:bodyPr wrap="square" rtlCol="0">
            <a:spAutoFit/>
          </a:bodyPr>
          <a:lstStyle/>
          <a:p>
            <a:r>
              <a:rPr lang="en-US" sz="1200" baseline="30000" dirty="0" smtClean="0"/>
              <a:t>7</a:t>
            </a:r>
            <a:r>
              <a:rPr lang="en-US" sz="1200" dirty="0" smtClean="0"/>
              <a:t> (“</a:t>
            </a:r>
            <a:r>
              <a:rPr lang="en-US" sz="1200" dirty="0" err="1" smtClean="0"/>
              <a:t>Orientalism</a:t>
            </a:r>
            <a:r>
              <a:rPr lang="en-US" sz="1200" dirty="0" smtClean="0"/>
              <a:t>”)</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Recurring Themes (cont.)</a:t>
            </a:r>
            <a:endParaRPr lang="en-US" dirty="0"/>
          </a:p>
        </p:txBody>
      </p:sp>
      <p:sp>
        <p:nvSpPr>
          <p:cNvPr id="3" name="Content Placeholder 2"/>
          <p:cNvSpPr>
            <a:spLocks noGrp="1"/>
          </p:cNvSpPr>
          <p:nvPr>
            <p:ph idx="1"/>
          </p:nvPr>
        </p:nvSpPr>
        <p:spPr>
          <a:xfrm>
            <a:off x="-304800" y="914400"/>
            <a:ext cx="8839200" cy="5410200"/>
          </a:xfrm>
        </p:spPr>
        <p:txBody>
          <a:bodyPr/>
          <a:lstStyle/>
          <a:p>
            <a:pPr lvl="1"/>
            <a:r>
              <a:rPr lang="en-US" sz="2400" b="1" dirty="0" smtClean="0"/>
              <a:t>Noble </a:t>
            </a:r>
            <a:r>
              <a:rPr lang="en-US" sz="2400" b="1" dirty="0" smtClean="0"/>
              <a:t>savage</a:t>
            </a:r>
            <a:r>
              <a:rPr lang="en-US" sz="2400" dirty="0" smtClean="0"/>
              <a:t> </a:t>
            </a:r>
            <a:r>
              <a:rPr lang="en-US" baseline="30000" dirty="0" smtClean="0"/>
              <a:t>1</a:t>
            </a:r>
            <a:endParaRPr lang="en-US" dirty="0" smtClean="0"/>
          </a:p>
          <a:p>
            <a:pPr lvl="2"/>
            <a:r>
              <a:rPr lang="en-US" sz="2000" dirty="0" smtClean="0"/>
              <a:t>The savage free from restraints </a:t>
            </a:r>
            <a:endParaRPr lang="en-US" sz="2000" dirty="0" smtClean="0"/>
          </a:p>
          <a:p>
            <a:pPr lvl="2">
              <a:buNone/>
            </a:pPr>
            <a:r>
              <a:rPr lang="en-US" sz="2000" dirty="0" smtClean="0"/>
              <a:t>	</a:t>
            </a:r>
            <a:r>
              <a:rPr lang="en-US" sz="2000" dirty="0" smtClean="0"/>
              <a:t>in </a:t>
            </a:r>
            <a:r>
              <a:rPr lang="en-US" sz="2000" dirty="0" smtClean="0"/>
              <a:t>society </a:t>
            </a:r>
            <a:r>
              <a:rPr lang="en-US" sz="2000" baseline="30000" dirty="0" smtClean="0"/>
              <a:t>1</a:t>
            </a:r>
            <a:endParaRPr lang="en-US" sz="2000" baseline="30000" dirty="0" smtClean="0"/>
          </a:p>
          <a:p>
            <a:pPr lvl="3"/>
            <a:r>
              <a:rPr lang="en-US" sz="1700" dirty="0" smtClean="0"/>
              <a:t>Ex: </a:t>
            </a:r>
            <a:r>
              <a:rPr lang="en-US" sz="1700" i="1" dirty="0" smtClean="0"/>
              <a:t>Frankenstein</a:t>
            </a:r>
            <a:r>
              <a:rPr lang="en-US" sz="1700" dirty="0" smtClean="0"/>
              <a:t> by Mary Shelley</a:t>
            </a:r>
          </a:p>
          <a:p>
            <a:pPr lvl="1"/>
            <a:r>
              <a:rPr lang="en-US" sz="2400" b="1" dirty="0" smtClean="0"/>
              <a:t>Greater range of </a:t>
            </a:r>
            <a:r>
              <a:rPr lang="en-US" sz="2400" b="1" dirty="0" smtClean="0"/>
              <a:t>subjects </a:t>
            </a:r>
            <a:r>
              <a:rPr lang="en-US" sz="2400" baseline="30000" dirty="0" smtClean="0"/>
              <a:t>3</a:t>
            </a:r>
            <a:endParaRPr lang="en-US" sz="2400" b="1" dirty="0" smtClean="0"/>
          </a:p>
          <a:p>
            <a:pPr lvl="2"/>
            <a:r>
              <a:rPr lang="en-US" sz="2000" b="1" dirty="0" err="1" smtClean="0"/>
              <a:t>Orientalism</a:t>
            </a:r>
            <a:r>
              <a:rPr lang="en-US" sz="2000" dirty="0" smtClean="0"/>
              <a:t> </a:t>
            </a:r>
            <a:r>
              <a:rPr lang="en-US" sz="2000" baseline="30000" dirty="0" smtClean="0"/>
              <a:t>3</a:t>
            </a:r>
            <a:r>
              <a:rPr lang="en-US" sz="2000" dirty="0" smtClean="0"/>
              <a:t>– </a:t>
            </a:r>
            <a:r>
              <a:rPr lang="en-US" sz="2000" dirty="0" smtClean="0"/>
              <a:t>“imitation or depiction </a:t>
            </a:r>
            <a:endParaRPr lang="en-US" sz="2000" dirty="0" smtClean="0"/>
          </a:p>
          <a:p>
            <a:pPr lvl="2">
              <a:buNone/>
            </a:pPr>
            <a:r>
              <a:rPr lang="en-US" sz="2000" dirty="0" smtClean="0"/>
              <a:t>	</a:t>
            </a:r>
            <a:r>
              <a:rPr lang="en-US" sz="2000" dirty="0" smtClean="0"/>
              <a:t>of </a:t>
            </a:r>
            <a:r>
              <a:rPr lang="en-US" sz="2000" dirty="0" smtClean="0"/>
              <a:t>aspects of…Eastern cultures by </a:t>
            </a:r>
            <a:endParaRPr lang="en-US" sz="2000" dirty="0" smtClean="0"/>
          </a:p>
          <a:p>
            <a:pPr lvl="2">
              <a:buNone/>
            </a:pPr>
            <a:r>
              <a:rPr lang="en-US" sz="2000" dirty="0" smtClean="0"/>
              <a:t>	</a:t>
            </a:r>
            <a:r>
              <a:rPr lang="en-US" sz="2000" dirty="0" smtClean="0"/>
              <a:t>American </a:t>
            </a:r>
            <a:r>
              <a:rPr lang="en-US" sz="2000" dirty="0" smtClean="0"/>
              <a:t>or European cultures” </a:t>
            </a:r>
            <a:r>
              <a:rPr lang="en-US" sz="2000" baseline="30000" dirty="0" smtClean="0"/>
              <a:t>2</a:t>
            </a:r>
            <a:endParaRPr lang="en-US" sz="2000" baseline="30000" dirty="0" smtClean="0"/>
          </a:p>
          <a:p>
            <a:pPr lvl="3"/>
            <a:r>
              <a:rPr lang="en-US" sz="1600" dirty="0" smtClean="0"/>
              <a:t>Ex: </a:t>
            </a:r>
            <a:r>
              <a:rPr lang="en-US" sz="1600" i="1" dirty="0" smtClean="0"/>
              <a:t>The Women of Algiers</a:t>
            </a:r>
            <a:r>
              <a:rPr lang="en-US" sz="1600" dirty="0" smtClean="0"/>
              <a:t> by Delacroix</a:t>
            </a:r>
            <a:endParaRPr lang="en-US" sz="1600" i="1" dirty="0" smtClean="0"/>
          </a:p>
          <a:p>
            <a:pPr lvl="2"/>
            <a:r>
              <a:rPr lang="en-US" sz="2000" dirty="0" smtClean="0"/>
              <a:t>The </a:t>
            </a:r>
            <a:r>
              <a:rPr lang="en-US" sz="2000" b="1" dirty="0" smtClean="0"/>
              <a:t>supernatural </a:t>
            </a:r>
            <a:r>
              <a:rPr lang="en-US" sz="2000" baseline="30000" dirty="0" smtClean="0"/>
              <a:t>3</a:t>
            </a:r>
            <a:endParaRPr lang="en-US" sz="2000" dirty="0" smtClean="0"/>
          </a:p>
          <a:p>
            <a:pPr lvl="3"/>
            <a:r>
              <a:rPr lang="en-US" sz="1600" dirty="0" smtClean="0"/>
              <a:t>Ex: Edgar Allan Poe</a:t>
            </a:r>
          </a:p>
          <a:p>
            <a:pPr lvl="1"/>
            <a:r>
              <a:rPr lang="en-US" sz="2400" b="1" dirty="0" smtClean="0"/>
              <a:t>Symbolism </a:t>
            </a:r>
            <a:r>
              <a:rPr lang="en-US" sz="2400" baseline="30000" dirty="0" smtClean="0"/>
              <a:t>4</a:t>
            </a:r>
            <a:endParaRPr lang="en-US" sz="2400" b="1" dirty="0" smtClean="0"/>
          </a:p>
          <a:p>
            <a:pPr lvl="2"/>
            <a:r>
              <a:rPr lang="en-US" sz="2000" dirty="0" smtClean="0"/>
              <a:t>Considered to be superior </a:t>
            </a:r>
          </a:p>
          <a:p>
            <a:pPr lvl="2">
              <a:buNone/>
            </a:pPr>
            <a:r>
              <a:rPr lang="en-US" sz="2000" dirty="0" smtClean="0"/>
              <a:t>	</a:t>
            </a:r>
            <a:r>
              <a:rPr lang="en-US" sz="2000" dirty="0" smtClean="0"/>
              <a:t>way of communication </a:t>
            </a:r>
            <a:r>
              <a:rPr lang="en-US" sz="2000" baseline="30000" dirty="0" smtClean="0"/>
              <a:t>4</a:t>
            </a:r>
            <a:endParaRPr lang="en-US" sz="2000" dirty="0" smtClean="0"/>
          </a:p>
          <a:p>
            <a:endParaRPr lang="en-US" dirty="0"/>
          </a:p>
        </p:txBody>
      </p:sp>
      <p:sp>
        <p:nvSpPr>
          <p:cNvPr id="4" name="TextBox 3"/>
          <p:cNvSpPr txBox="1"/>
          <p:nvPr/>
        </p:nvSpPr>
        <p:spPr>
          <a:xfrm>
            <a:off x="304800" y="6488668"/>
            <a:ext cx="1447800" cy="369332"/>
          </a:xfrm>
          <a:prstGeom prst="rect">
            <a:avLst/>
          </a:prstGeom>
          <a:noFill/>
        </p:spPr>
        <p:txBody>
          <a:bodyPr wrap="square" rtlCol="0">
            <a:spAutoFit/>
          </a:bodyPr>
          <a:lstStyle/>
          <a:p>
            <a:r>
              <a:rPr lang="en-US" dirty="0" smtClean="0"/>
              <a:t>1 (Cushion</a:t>
            </a:r>
            <a:r>
              <a:rPr lang="en-US" dirty="0" smtClean="0"/>
              <a:t>)</a:t>
            </a:r>
            <a:endParaRPr lang="en-US" dirty="0"/>
          </a:p>
        </p:txBody>
      </p:sp>
      <p:pic>
        <p:nvPicPr>
          <p:cNvPr id="5" name="Picture 4" descr="orientalism - delacroix.JPG"/>
          <p:cNvPicPr>
            <a:picLocks noChangeAspect="1"/>
          </p:cNvPicPr>
          <p:nvPr/>
        </p:nvPicPr>
        <p:blipFill>
          <a:blip r:embed="rId3" cstate="print"/>
          <a:stretch>
            <a:fillRect/>
          </a:stretch>
        </p:blipFill>
        <p:spPr>
          <a:xfrm>
            <a:off x="5181600" y="914399"/>
            <a:ext cx="3581400" cy="2801617"/>
          </a:xfrm>
          <a:prstGeom prst="rect">
            <a:avLst/>
          </a:prstGeom>
        </p:spPr>
      </p:pic>
      <p:cxnSp>
        <p:nvCxnSpPr>
          <p:cNvPr id="7" name="Straight Arrow Connector 6"/>
          <p:cNvCxnSpPr/>
          <p:nvPr/>
        </p:nvCxnSpPr>
        <p:spPr>
          <a:xfrm flipV="1">
            <a:off x="4724400" y="3810000"/>
            <a:ext cx="914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43600" y="3733800"/>
            <a:ext cx="3200400" cy="553998"/>
          </a:xfrm>
          <a:prstGeom prst="rect">
            <a:avLst/>
          </a:prstGeom>
          <a:noFill/>
        </p:spPr>
        <p:txBody>
          <a:bodyPr wrap="square" rtlCol="0">
            <a:spAutoFit/>
          </a:bodyPr>
          <a:lstStyle/>
          <a:p>
            <a:r>
              <a:rPr lang="en-US" sz="1000" dirty="0" smtClean="0">
                <a:hlinkClick r:id="rId4"/>
              </a:rPr>
              <a:t>http://</a:t>
            </a:r>
            <a:r>
              <a:rPr lang="en-US" sz="1000" dirty="0" smtClean="0">
                <a:hlinkClick r:id="rId4"/>
              </a:rPr>
              <a:t>upload.wikimedia.org/wikipedia/commons/thumb/f/f0/WomenofAlgiers.JPG/767px-WomenofAlgiers.JPG</a:t>
            </a:r>
            <a:endParaRPr lang="en-US" sz="1000" dirty="0" smtClean="0"/>
          </a:p>
          <a:p>
            <a:endParaRPr lang="en-US" sz="1000" dirty="0" smtClean="0"/>
          </a:p>
        </p:txBody>
      </p:sp>
      <p:sp>
        <p:nvSpPr>
          <p:cNvPr id="9" name="TextBox 8"/>
          <p:cNvSpPr txBox="1"/>
          <p:nvPr/>
        </p:nvSpPr>
        <p:spPr>
          <a:xfrm>
            <a:off x="1600200" y="6581001"/>
            <a:ext cx="2057400" cy="276999"/>
          </a:xfrm>
          <a:prstGeom prst="rect">
            <a:avLst/>
          </a:prstGeom>
          <a:noFill/>
        </p:spPr>
        <p:txBody>
          <a:bodyPr wrap="square" rtlCol="0">
            <a:spAutoFit/>
          </a:bodyPr>
          <a:lstStyle/>
          <a:p>
            <a:r>
              <a:rPr lang="en-US" sz="1200" baseline="30000" dirty="0" smtClean="0"/>
              <a:t>2</a:t>
            </a:r>
            <a:r>
              <a:rPr lang="en-US" sz="1200" dirty="0" smtClean="0"/>
              <a:t> (“</a:t>
            </a:r>
            <a:r>
              <a:rPr lang="en-US" sz="1200" dirty="0" err="1" smtClean="0"/>
              <a:t>Orientalism</a:t>
            </a:r>
            <a:r>
              <a:rPr lang="en-US" sz="1200" dirty="0" smtClean="0"/>
              <a:t>”)</a:t>
            </a:r>
            <a:endParaRPr lang="en-US" sz="1200" dirty="0"/>
          </a:p>
        </p:txBody>
      </p:sp>
      <p:sp>
        <p:nvSpPr>
          <p:cNvPr id="10" name="TextBox 9"/>
          <p:cNvSpPr txBox="1"/>
          <p:nvPr/>
        </p:nvSpPr>
        <p:spPr>
          <a:xfrm>
            <a:off x="2895600" y="6488668"/>
            <a:ext cx="1447800" cy="369332"/>
          </a:xfrm>
          <a:prstGeom prst="rect">
            <a:avLst/>
          </a:prstGeom>
          <a:noFill/>
        </p:spPr>
        <p:txBody>
          <a:bodyPr wrap="square" rtlCol="0">
            <a:spAutoFit/>
          </a:bodyPr>
          <a:lstStyle/>
          <a:p>
            <a:r>
              <a:rPr lang="en-US" dirty="0" smtClean="0"/>
              <a:t>3</a:t>
            </a:r>
            <a:r>
              <a:rPr lang="en-US" dirty="0" smtClean="0"/>
              <a:t> </a:t>
            </a:r>
            <a:r>
              <a:rPr lang="en-US" dirty="0" smtClean="0"/>
              <a:t>(</a:t>
            </a:r>
            <a:r>
              <a:rPr lang="en-US" dirty="0" err="1" smtClean="0"/>
              <a:t>Galitz</a:t>
            </a:r>
            <a:r>
              <a:rPr lang="en-US" dirty="0" smtClean="0"/>
              <a:t>)</a:t>
            </a:r>
            <a:endParaRPr lang="en-US" dirty="0"/>
          </a:p>
        </p:txBody>
      </p:sp>
      <p:sp>
        <p:nvSpPr>
          <p:cNvPr id="11" name="TextBox 10"/>
          <p:cNvSpPr txBox="1"/>
          <p:nvPr/>
        </p:nvSpPr>
        <p:spPr>
          <a:xfrm>
            <a:off x="3810000" y="6581001"/>
            <a:ext cx="2057400" cy="276999"/>
          </a:xfrm>
          <a:prstGeom prst="rect">
            <a:avLst/>
          </a:prstGeom>
          <a:noFill/>
        </p:spPr>
        <p:txBody>
          <a:bodyPr wrap="square" rtlCol="0">
            <a:spAutoFit/>
          </a:bodyPr>
          <a:lstStyle/>
          <a:p>
            <a:r>
              <a:rPr lang="en-US" sz="1200" baseline="30000" dirty="0" smtClean="0"/>
              <a:t>4</a:t>
            </a:r>
            <a:r>
              <a:rPr lang="en-US" sz="1200" dirty="0" smtClean="0"/>
              <a:t> (“Romanticism”)</a:t>
            </a:r>
            <a:endParaRPr lang="en-US" sz="1200" dirty="0"/>
          </a:p>
        </p:txBody>
      </p:sp>
      <p:sp>
        <p:nvSpPr>
          <p:cNvPr id="12" name="TextBox 11"/>
          <p:cNvSpPr txBox="1"/>
          <p:nvPr/>
        </p:nvSpPr>
        <p:spPr>
          <a:xfrm>
            <a:off x="5181600" y="4343400"/>
            <a:ext cx="3657600" cy="2492990"/>
          </a:xfrm>
          <a:prstGeom prst="rect">
            <a:avLst/>
          </a:prstGeom>
          <a:noFill/>
        </p:spPr>
        <p:txBody>
          <a:bodyPr wrap="square" rtlCol="0">
            <a:spAutoFit/>
          </a:bodyPr>
          <a:lstStyle/>
          <a:p>
            <a:r>
              <a:rPr lang="en-US" sz="1600" dirty="0" smtClean="0"/>
              <a:t>“Wanderers </a:t>
            </a:r>
            <a:r>
              <a:rPr lang="en-US" sz="1600" dirty="0" smtClean="0"/>
              <a:t>in that happy valley,</a:t>
            </a:r>
            <a:br>
              <a:rPr lang="en-US" sz="1600" dirty="0" smtClean="0"/>
            </a:br>
            <a:r>
              <a:rPr lang="en-US" sz="1600" dirty="0" smtClean="0"/>
              <a:t>Through two luminous windows, saw</a:t>
            </a:r>
            <a:br>
              <a:rPr lang="en-US" sz="1600" dirty="0" smtClean="0"/>
            </a:br>
            <a:r>
              <a:rPr lang="en-US" sz="1600" dirty="0" smtClean="0"/>
              <a:t>Spirits moving musically, </a:t>
            </a:r>
            <a:br>
              <a:rPr lang="en-US" sz="1600" dirty="0" smtClean="0"/>
            </a:br>
            <a:r>
              <a:rPr lang="en-US" sz="1600" dirty="0" smtClean="0"/>
              <a:t>To a lute's well-</a:t>
            </a:r>
            <a:r>
              <a:rPr lang="en-US" sz="1600" dirty="0" err="1" smtClean="0"/>
              <a:t>tunëd</a:t>
            </a:r>
            <a:r>
              <a:rPr lang="en-US" sz="1600" dirty="0" smtClean="0"/>
              <a:t> law,</a:t>
            </a:r>
            <a:br>
              <a:rPr lang="en-US" sz="1600" dirty="0" smtClean="0"/>
            </a:br>
            <a:r>
              <a:rPr lang="en-US" sz="1600" dirty="0" smtClean="0"/>
              <a:t>Bound about a throne where, sitting</a:t>
            </a:r>
            <a:br>
              <a:rPr lang="en-US" sz="1600" dirty="0" smtClean="0"/>
            </a:br>
            <a:r>
              <a:rPr lang="en-US" sz="1600" dirty="0" smtClean="0"/>
              <a:t>(</a:t>
            </a:r>
            <a:r>
              <a:rPr lang="en-US" sz="1600" dirty="0" err="1" smtClean="0"/>
              <a:t>Porphyrogene</a:t>
            </a:r>
            <a:r>
              <a:rPr lang="en-US" sz="1600" dirty="0" smtClean="0"/>
              <a:t>!)</a:t>
            </a:r>
            <a:br>
              <a:rPr lang="en-US" sz="1600" dirty="0" smtClean="0"/>
            </a:br>
            <a:r>
              <a:rPr lang="en-US" sz="1600" dirty="0" smtClean="0"/>
              <a:t>In state his glory well befitting,</a:t>
            </a:r>
            <a:br>
              <a:rPr lang="en-US" sz="1600" dirty="0" smtClean="0"/>
            </a:br>
            <a:r>
              <a:rPr lang="en-US" sz="1600" dirty="0" smtClean="0"/>
              <a:t>The ruler of the realm was </a:t>
            </a:r>
            <a:r>
              <a:rPr lang="en-US" sz="1600" dirty="0" smtClean="0"/>
              <a:t>seen” </a:t>
            </a:r>
          </a:p>
          <a:p>
            <a:pPr lvl="1">
              <a:buFont typeface="Arial" pitchFamily="34" charset="0"/>
              <a:buChar char="•"/>
            </a:pPr>
            <a:r>
              <a:rPr lang="en-US" sz="1400" dirty="0" smtClean="0"/>
              <a:t>Edgar Allan Poe, “The Haunted Palace” </a:t>
            </a:r>
            <a:r>
              <a:rPr lang="en-US" sz="1400" baseline="30000" dirty="0" smtClean="0"/>
              <a:t>5</a:t>
            </a:r>
            <a:endParaRPr lang="en-US" sz="1400" dirty="0" smtClean="0"/>
          </a:p>
          <a:p>
            <a:endParaRPr lang="en-US" sz="1400" dirty="0"/>
          </a:p>
        </p:txBody>
      </p:sp>
      <p:sp>
        <p:nvSpPr>
          <p:cNvPr id="14" name="TextBox 13"/>
          <p:cNvSpPr txBox="1"/>
          <p:nvPr/>
        </p:nvSpPr>
        <p:spPr>
          <a:xfrm>
            <a:off x="5181600" y="6581001"/>
            <a:ext cx="2057400" cy="461665"/>
          </a:xfrm>
          <a:prstGeom prst="rect">
            <a:avLst/>
          </a:prstGeom>
          <a:noFill/>
        </p:spPr>
        <p:txBody>
          <a:bodyPr wrap="square" rtlCol="0">
            <a:spAutoFit/>
          </a:bodyPr>
          <a:lstStyle/>
          <a:p>
            <a:r>
              <a:rPr lang="en-US" sz="1200" baseline="30000" dirty="0" smtClean="0"/>
              <a:t>5 </a:t>
            </a:r>
            <a:r>
              <a:rPr lang="en-US" sz="1200" dirty="0" smtClean="0"/>
              <a:t>(Poe)</a:t>
            </a:r>
            <a:endParaRPr lang="en-US" sz="1200" dirty="0" smtClean="0"/>
          </a:p>
          <a:p>
            <a:endParaRPr lang="en-US" sz="1200" dirty="0"/>
          </a:p>
        </p:txBody>
      </p:sp>
      <p:cxnSp>
        <p:nvCxnSpPr>
          <p:cNvPr id="16" name="Straight Arrow Connector 15"/>
          <p:cNvCxnSpPr/>
          <p:nvPr/>
        </p:nvCxnSpPr>
        <p:spPr>
          <a:xfrm>
            <a:off x="3048000" y="4800600"/>
            <a:ext cx="1828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Paintings</a:t>
            </a:r>
            <a:endParaRPr lang="en-US" dirty="0"/>
          </a:p>
        </p:txBody>
      </p:sp>
      <p:sp>
        <p:nvSpPr>
          <p:cNvPr id="3" name="Content Placeholder 2"/>
          <p:cNvSpPr>
            <a:spLocks noGrp="1"/>
          </p:cNvSpPr>
          <p:nvPr>
            <p:ph idx="1"/>
          </p:nvPr>
        </p:nvSpPr>
        <p:spPr>
          <a:xfrm>
            <a:off x="457200" y="838200"/>
            <a:ext cx="8229600" cy="5791200"/>
          </a:xfrm>
        </p:spPr>
        <p:txBody>
          <a:bodyPr>
            <a:normAutofit fontScale="70000" lnSpcReduction="20000"/>
          </a:bodyPr>
          <a:lstStyle/>
          <a:p>
            <a:r>
              <a:rPr lang="en-US" dirty="0" smtClean="0"/>
              <a:t>Only landscapes at first, but developed into more passionate, emotional scenes </a:t>
            </a:r>
            <a:r>
              <a:rPr lang="en-US" baseline="30000" dirty="0" smtClean="0"/>
              <a:t>1</a:t>
            </a:r>
            <a:endParaRPr lang="en-US" dirty="0" smtClean="0"/>
          </a:p>
          <a:p>
            <a:r>
              <a:rPr lang="en-US" dirty="0" smtClean="0"/>
              <a:t>Rivaled by Neoclassicism </a:t>
            </a:r>
            <a:r>
              <a:rPr lang="en-US" baseline="30000" dirty="0" smtClean="0"/>
              <a:t>1</a:t>
            </a:r>
            <a:endParaRPr lang="en-US" dirty="0" smtClean="0"/>
          </a:p>
          <a:p>
            <a:pPr lvl="1"/>
            <a:r>
              <a:rPr lang="en-US" dirty="0" smtClean="0"/>
              <a:t>many art academies try to keep Neoclassicism </a:t>
            </a:r>
            <a:r>
              <a:rPr lang="en-US" baseline="30000" dirty="0" smtClean="0"/>
              <a:t>1</a:t>
            </a:r>
          </a:p>
          <a:p>
            <a:r>
              <a:rPr lang="en-US" dirty="0" smtClean="0"/>
              <a:t>Larger subject range </a:t>
            </a:r>
            <a:r>
              <a:rPr lang="en-US" baseline="30000" dirty="0" smtClean="0"/>
              <a:t>2</a:t>
            </a:r>
          </a:p>
          <a:p>
            <a:r>
              <a:rPr lang="en-US" dirty="0" smtClean="0"/>
              <a:t>No longer meant for mirroring the physical world, more for “illumination of the world within” </a:t>
            </a:r>
            <a:r>
              <a:rPr lang="en-US" baseline="30000" dirty="0" smtClean="0"/>
              <a:t>3</a:t>
            </a:r>
            <a:endParaRPr lang="en-US" dirty="0" smtClean="0"/>
          </a:p>
          <a:p>
            <a:r>
              <a:rPr lang="en-US" dirty="0" smtClean="0"/>
              <a:t>Famous artists of the Romantic Period:</a:t>
            </a:r>
          </a:p>
          <a:p>
            <a:pPr lvl="1"/>
            <a:r>
              <a:rPr lang="en-US" sz="3100" dirty="0" smtClean="0"/>
              <a:t>Caspar David Friedrich </a:t>
            </a:r>
            <a:r>
              <a:rPr lang="en-US" sz="3100" baseline="30000" dirty="0" smtClean="0"/>
              <a:t>1</a:t>
            </a:r>
            <a:endParaRPr lang="en-US" sz="3100" dirty="0" smtClean="0"/>
          </a:p>
          <a:p>
            <a:pPr lvl="1"/>
            <a:r>
              <a:rPr lang="en-US" sz="3100" dirty="0" smtClean="0"/>
              <a:t>J. M. W. Turner </a:t>
            </a:r>
            <a:r>
              <a:rPr lang="en-US" sz="3100" baseline="30000" dirty="0" smtClean="0"/>
              <a:t>1</a:t>
            </a:r>
            <a:endParaRPr lang="en-US" sz="3100" dirty="0" smtClean="0"/>
          </a:p>
          <a:p>
            <a:pPr lvl="1"/>
            <a:r>
              <a:rPr lang="en-US" sz="3100" dirty="0" smtClean="0"/>
              <a:t>John Constable </a:t>
            </a:r>
            <a:r>
              <a:rPr lang="en-US" sz="3100" baseline="30000" dirty="0" smtClean="0"/>
              <a:t>1</a:t>
            </a:r>
            <a:endParaRPr lang="en-US" sz="3100" dirty="0" smtClean="0"/>
          </a:p>
          <a:p>
            <a:pPr lvl="1"/>
            <a:r>
              <a:rPr lang="en-US" sz="3100" dirty="0" smtClean="0"/>
              <a:t>William Blake (also a poet) </a:t>
            </a:r>
            <a:r>
              <a:rPr lang="en-US" sz="3100" baseline="30000" dirty="0" smtClean="0"/>
              <a:t>1</a:t>
            </a:r>
            <a:endParaRPr lang="en-US" sz="3100" dirty="0" smtClean="0"/>
          </a:p>
          <a:p>
            <a:pPr lvl="1"/>
            <a:r>
              <a:rPr lang="en-US" sz="3100" dirty="0" smtClean="0"/>
              <a:t>Samuel Palmer </a:t>
            </a:r>
            <a:r>
              <a:rPr lang="en-US" sz="3100" baseline="30000" dirty="0" smtClean="0"/>
              <a:t>1</a:t>
            </a:r>
            <a:endParaRPr lang="en-US" sz="3100" dirty="0" smtClean="0"/>
          </a:p>
          <a:p>
            <a:pPr lvl="1"/>
            <a:r>
              <a:rPr lang="en-US" sz="3100" dirty="0" smtClean="0"/>
              <a:t>Philipp Otto </a:t>
            </a:r>
            <a:r>
              <a:rPr lang="en-US" sz="3100" dirty="0" err="1" smtClean="0"/>
              <a:t>Runge</a:t>
            </a:r>
            <a:r>
              <a:rPr lang="en-US" sz="3100" dirty="0" smtClean="0"/>
              <a:t> </a:t>
            </a:r>
            <a:r>
              <a:rPr lang="en-US" sz="3100" baseline="30000" dirty="0" smtClean="0"/>
              <a:t>1</a:t>
            </a:r>
            <a:endParaRPr lang="en-US" sz="3100" dirty="0" smtClean="0"/>
          </a:p>
          <a:p>
            <a:pPr lvl="1"/>
            <a:r>
              <a:rPr lang="en-US" sz="3100" dirty="0" err="1" smtClean="0"/>
              <a:t>Théodore</a:t>
            </a:r>
            <a:r>
              <a:rPr lang="en-US" sz="3100" dirty="0" smtClean="0"/>
              <a:t> </a:t>
            </a:r>
            <a:r>
              <a:rPr lang="en-US" sz="3100" dirty="0" err="1" smtClean="0"/>
              <a:t>Géricault</a:t>
            </a:r>
            <a:r>
              <a:rPr lang="en-US" sz="3100" dirty="0" smtClean="0"/>
              <a:t> </a:t>
            </a:r>
            <a:r>
              <a:rPr lang="en-US" sz="3100" baseline="30000" dirty="0" smtClean="0"/>
              <a:t>1</a:t>
            </a:r>
            <a:endParaRPr lang="en-US" sz="3100" dirty="0" smtClean="0"/>
          </a:p>
          <a:p>
            <a:pPr lvl="1"/>
            <a:r>
              <a:rPr lang="en-US" sz="3100" dirty="0" err="1" smtClean="0"/>
              <a:t>Eugène</a:t>
            </a:r>
            <a:r>
              <a:rPr lang="en-US" sz="3100" dirty="0" smtClean="0"/>
              <a:t> Delacroix </a:t>
            </a:r>
            <a:r>
              <a:rPr lang="en-US" sz="3100" baseline="30000" dirty="0" smtClean="0"/>
              <a:t>1</a:t>
            </a:r>
            <a:endParaRPr lang="en-US" sz="3100" dirty="0" smtClean="0"/>
          </a:p>
          <a:p>
            <a:pPr lvl="1"/>
            <a:r>
              <a:rPr lang="en-US" sz="3100" dirty="0" smtClean="0"/>
              <a:t>Francisco Goya </a:t>
            </a:r>
            <a:r>
              <a:rPr lang="en-US" sz="3100" baseline="30000" dirty="0" smtClean="0"/>
              <a:t>1</a:t>
            </a:r>
            <a:endParaRPr lang="en-US" sz="3100" dirty="0" smtClean="0"/>
          </a:p>
          <a:p>
            <a:pPr algn="ctr"/>
            <a:endParaRPr lang="en-US" dirty="0"/>
          </a:p>
        </p:txBody>
      </p:sp>
      <p:sp>
        <p:nvSpPr>
          <p:cNvPr id="4" name="TextBox 3"/>
          <p:cNvSpPr txBox="1"/>
          <p:nvPr/>
        </p:nvSpPr>
        <p:spPr>
          <a:xfrm>
            <a:off x="304800" y="6581001"/>
            <a:ext cx="2057400" cy="276999"/>
          </a:xfrm>
          <a:prstGeom prst="rect">
            <a:avLst/>
          </a:prstGeom>
          <a:noFill/>
        </p:spPr>
        <p:txBody>
          <a:bodyPr wrap="square" rtlCol="0">
            <a:spAutoFit/>
          </a:bodyPr>
          <a:lstStyle/>
          <a:p>
            <a:r>
              <a:rPr lang="en-US" sz="1200" baseline="30000" dirty="0" smtClean="0"/>
              <a:t>1</a:t>
            </a:r>
            <a:r>
              <a:rPr lang="en-US" sz="1200" dirty="0" smtClean="0"/>
              <a:t> (Wiki - “Romanticism”)</a:t>
            </a:r>
            <a:endParaRPr lang="en-US" sz="1200" dirty="0"/>
          </a:p>
        </p:txBody>
      </p:sp>
      <p:sp>
        <p:nvSpPr>
          <p:cNvPr id="5" name="TextBox 4"/>
          <p:cNvSpPr txBox="1"/>
          <p:nvPr/>
        </p:nvSpPr>
        <p:spPr>
          <a:xfrm>
            <a:off x="1981200" y="6581001"/>
            <a:ext cx="2057400" cy="276999"/>
          </a:xfrm>
          <a:prstGeom prst="rect">
            <a:avLst/>
          </a:prstGeom>
          <a:noFill/>
        </p:spPr>
        <p:txBody>
          <a:bodyPr wrap="square" rtlCol="0">
            <a:spAutoFit/>
          </a:bodyPr>
          <a:lstStyle/>
          <a:p>
            <a:r>
              <a:rPr lang="en-US" sz="1200" baseline="30000" dirty="0" smtClean="0"/>
              <a:t>2</a:t>
            </a:r>
            <a:r>
              <a:rPr lang="en-US" sz="1200" dirty="0" smtClean="0"/>
              <a:t> (</a:t>
            </a:r>
            <a:r>
              <a:rPr lang="en-US" sz="1200" dirty="0" err="1" smtClean="0"/>
              <a:t>Galitz</a:t>
            </a:r>
            <a:r>
              <a:rPr lang="en-US" sz="1200" dirty="0" smtClean="0"/>
              <a:t>)</a:t>
            </a:r>
            <a:endParaRPr lang="en-US" sz="1200" dirty="0"/>
          </a:p>
        </p:txBody>
      </p:sp>
      <p:sp>
        <p:nvSpPr>
          <p:cNvPr id="6" name="TextBox 5"/>
          <p:cNvSpPr txBox="1"/>
          <p:nvPr/>
        </p:nvSpPr>
        <p:spPr>
          <a:xfrm>
            <a:off x="2743200" y="6581001"/>
            <a:ext cx="2057400" cy="276999"/>
          </a:xfrm>
          <a:prstGeom prst="rect">
            <a:avLst/>
          </a:prstGeom>
          <a:noFill/>
        </p:spPr>
        <p:txBody>
          <a:bodyPr wrap="square" rtlCol="0">
            <a:spAutoFit/>
          </a:bodyPr>
          <a:lstStyle/>
          <a:p>
            <a:r>
              <a:rPr lang="en-US" sz="1200" baseline="30000" dirty="0" smtClean="0"/>
              <a:t>3</a:t>
            </a:r>
            <a:r>
              <a:rPr lang="en-US" sz="1200" dirty="0" smtClean="0"/>
              <a:t> (“Romanticism”)</a:t>
            </a:r>
            <a:endParaRPr lang="en-US" sz="1200" dirty="0"/>
          </a:p>
        </p:txBody>
      </p:sp>
      <p:pic>
        <p:nvPicPr>
          <p:cNvPr id="7" name="Picture 6" descr="raft of medusa - gericault.jpg"/>
          <p:cNvPicPr>
            <a:picLocks noChangeAspect="1"/>
          </p:cNvPicPr>
          <p:nvPr/>
        </p:nvPicPr>
        <p:blipFill>
          <a:blip r:embed="rId3" cstate="print"/>
          <a:stretch>
            <a:fillRect/>
          </a:stretch>
        </p:blipFill>
        <p:spPr>
          <a:xfrm>
            <a:off x="4724400" y="3352800"/>
            <a:ext cx="4191000" cy="2884805"/>
          </a:xfrm>
          <a:prstGeom prst="rect">
            <a:avLst/>
          </a:prstGeom>
        </p:spPr>
      </p:pic>
      <p:sp>
        <p:nvSpPr>
          <p:cNvPr id="8" name="TextBox 7"/>
          <p:cNvSpPr txBox="1"/>
          <p:nvPr/>
        </p:nvSpPr>
        <p:spPr>
          <a:xfrm>
            <a:off x="4800600" y="6273225"/>
            <a:ext cx="4038600" cy="584775"/>
          </a:xfrm>
          <a:prstGeom prst="rect">
            <a:avLst/>
          </a:prstGeom>
          <a:noFill/>
        </p:spPr>
        <p:txBody>
          <a:bodyPr wrap="square" rtlCol="0">
            <a:spAutoFit/>
          </a:bodyPr>
          <a:lstStyle/>
          <a:p>
            <a:pPr algn="ctr"/>
            <a:r>
              <a:rPr lang="en-US" sz="1200" i="1" dirty="0" smtClean="0"/>
              <a:t>Raft of the Medusa</a:t>
            </a:r>
          </a:p>
          <a:p>
            <a:pPr algn="ctr"/>
            <a:r>
              <a:rPr lang="en-US" sz="1200" dirty="0" err="1" smtClean="0"/>
              <a:t>Théodore</a:t>
            </a:r>
            <a:r>
              <a:rPr lang="en-US" sz="1200" dirty="0" smtClean="0"/>
              <a:t> </a:t>
            </a:r>
            <a:r>
              <a:rPr lang="en-US" sz="1200" dirty="0" err="1" smtClean="0"/>
              <a:t>Géricault</a:t>
            </a:r>
            <a:endParaRPr lang="en-US" sz="1200" dirty="0" smtClean="0"/>
          </a:p>
          <a:p>
            <a:pPr algn="ctr"/>
            <a:r>
              <a:rPr lang="en-US" sz="800" u="sng" dirty="0" smtClean="0">
                <a:hlinkClick r:id="rId4"/>
              </a:rPr>
              <a:t>http://</a:t>
            </a:r>
            <a:r>
              <a:rPr lang="en-US" sz="800" u="sng" dirty="0" smtClean="0">
                <a:hlinkClick r:id="rId4"/>
              </a:rPr>
              <a:t>www.penwith.co.uk/artofeurope/gericault_raft_medusa.jpg</a:t>
            </a:r>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dirty="0" smtClean="0"/>
              <a:t>Romantic Paintings</a:t>
            </a:r>
            <a:endParaRPr lang="en-US" dirty="0"/>
          </a:p>
        </p:txBody>
      </p:sp>
      <p:pic>
        <p:nvPicPr>
          <p:cNvPr id="4" name="Content Placeholder 3" descr="painting wanderer - friedrich.jpg"/>
          <p:cNvPicPr>
            <a:picLocks noGrp="1" noChangeAspect="1"/>
          </p:cNvPicPr>
          <p:nvPr>
            <p:ph idx="1"/>
          </p:nvPr>
        </p:nvPicPr>
        <p:blipFill>
          <a:blip r:embed="rId3" cstate="print"/>
          <a:stretch>
            <a:fillRect/>
          </a:stretch>
        </p:blipFill>
        <p:spPr>
          <a:xfrm>
            <a:off x="152400" y="762000"/>
            <a:ext cx="3036094" cy="3886200"/>
          </a:xfrm>
        </p:spPr>
      </p:pic>
      <p:sp>
        <p:nvSpPr>
          <p:cNvPr id="5" name="TextBox 4"/>
          <p:cNvSpPr txBox="1"/>
          <p:nvPr/>
        </p:nvSpPr>
        <p:spPr>
          <a:xfrm>
            <a:off x="609600" y="4724400"/>
            <a:ext cx="2667000" cy="1692771"/>
          </a:xfrm>
          <a:prstGeom prst="rect">
            <a:avLst/>
          </a:prstGeom>
          <a:noFill/>
        </p:spPr>
        <p:txBody>
          <a:bodyPr wrap="square" rtlCol="0">
            <a:spAutoFit/>
          </a:bodyPr>
          <a:lstStyle/>
          <a:p>
            <a:pPr algn="ctr"/>
            <a:r>
              <a:rPr lang="en-US" sz="1200" i="1" dirty="0" smtClean="0"/>
              <a:t>Wanderer Above the Sea of Fog</a:t>
            </a:r>
          </a:p>
          <a:p>
            <a:pPr algn="ctr"/>
            <a:r>
              <a:rPr lang="en-US" sz="1200" dirty="0" smtClean="0"/>
              <a:t>Caspar David Friedrich</a:t>
            </a:r>
          </a:p>
          <a:p>
            <a:pPr algn="ctr"/>
            <a:r>
              <a:rPr lang="en-US" sz="1400" dirty="0" smtClean="0"/>
              <a:t>Shows </a:t>
            </a:r>
            <a:r>
              <a:rPr lang="en-US" sz="1400" dirty="0" smtClean="0"/>
              <a:t>the beauty of nature</a:t>
            </a:r>
            <a:endParaRPr lang="en-US" sz="1400" dirty="0" smtClean="0"/>
          </a:p>
          <a:p>
            <a:pPr algn="ctr"/>
            <a:r>
              <a:rPr lang="en-US" sz="800" dirty="0" smtClean="0">
                <a:hlinkClick r:id="rId4"/>
              </a:rPr>
              <a:t>http://upload.wikimedia.org/wikipedia/commons/1/1c/Caspar_David_Friedrich_032_%</a:t>
            </a:r>
            <a:r>
              <a:rPr lang="en-US" sz="800" dirty="0" smtClean="0">
                <a:hlinkClick r:id="rId4"/>
              </a:rPr>
              <a:t>28The_wanderer_above_the_sea_of_fog%29.jpg</a:t>
            </a:r>
            <a:endParaRPr lang="en-US" sz="800" dirty="0" smtClean="0"/>
          </a:p>
          <a:p>
            <a:pPr algn="ctr"/>
            <a:endParaRPr lang="en-US" sz="1000" dirty="0" smtClean="0"/>
          </a:p>
          <a:p>
            <a:pPr algn="ctr"/>
            <a:endParaRPr lang="en-US" sz="1400" dirty="0" smtClean="0"/>
          </a:p>
          <a:p>
            <a:endParaRPr lang="en-US" dirty="0"/>
          </a:p>
        </p:txBody>
      </p:sp>
      <p:pic>
        <p:nvPicPr>
          <p:cNvPr id="7" name="Picture 6" descr="painting slave ship - turner.jpg"/>
          <p:cNvPicPr>
            <a:picLocks noChangeAspect="1"/>
          </p:cNvPicPr>
          <p:nvPr/>
        </p:nvPicPr>
        <p:blipFill>
          <a:blip r:embed="rId5" cstate="print"/>
          <a:stretch>
            <a:fillRect/>
          </a:stretch>
        </p:blipFill>
        <p:spPr>
          <a:xfrm>
            <a:off x="3505200" y="3505200"/>
            <a:ext cx="4267200" cy="3199197"/>
          </a:xfrm>
          <a:prstGeom prst="rect">
            <a:avLst/>
          </a:prstGeom>
        </p:spPr>
      </p:pic>
      <p:sp>
        <p:nvSpPr>
          <p:cNvPr id="8" name="TextBox 7"/>
          <p:cNvSpPr txBox="1"/>
          <p:nvPr/>
        </p:nvSpPr>
        <p:spPr>
          <a:xfrm>
            <a:off x="-609600" y="5791200"/>
            <a:ext cx="4191000" cy="1292662"/>
          </a:xfrm>
          <a:prstGeom prst="rect">
            <a:avLst/>
          </a:prstGeom>
          <a:noFill/>
        </p:spPr>
        <p:txBody>
          <a:bodyPr wrap="square" rtlCol="0">
            <a:spAutoFit/>
          </a:bodyPr>
          <a:lstStyle/>
          <a:p>
            <a:pPr algn="ctr"/>
            <a:r>
              <a:rPr lang="en-US" sz="1200" i="1" dirty="0" smtClean="0"/>
              <a:t>The Slave Ship</a:t>
            </a:r>
            <a:endParaRPr lang="en-US" sz="1200" dirty="0" smtClean="0"/>
          </a:p>
          <a:p>
            <a:pPr algn="ctr"/>
            <a:r>
              <a:rPr lang="en-US" sz="1200" dirty="0" smtClean="0"/>
              <a:t>J. M. W. Turner</a:t>
            </a:r>
          </a:p>
          <a:p>
            <a:pPr algn="ctr"/>
            <a:r>
              <a:rPr lang="en-US" sz="1400" dirty="0" smtClean="0"/>
              <a:t>Shows the power of nature, </a:t>
            </a:r>
          </a:p>
          <a:p>
            <a:pPr algn="ctr"/>
            <a:r>
              <a:rPr lang="en-US" sz="1400" dirty="0" smtClean="0"/>
              <a:t>man’s cruelty to other men</a:t>
            </a:r>
          </a:p>
          <a:p>
            <a:pPr algn="ctr"/>
            <a:r>
              <a:rPr lang="en-US" sz="800" dirty="0" smtClean="0">
                <a:hlinkClick r:id="rId6"/>
              </a:rPr>
              <a:t>http://</a:t>
            </a:r>
            <a:r>
              <a:rPr lang="en-US" sz="800" dirty="0" smtClean="0">
                <a:hlinkClick r:id="rId6"/>
              </a:rPr>
              <a:t>www.ibiblio.org/wm/paint/auth/turner/i/slave-ship.jpg</a:t>
            </a:r>
            <a:endParaRPr lang="en-US" sz="800" dirty="0" smtClean="0"/>
          </a:p>
          <a:p>
            <a:endParaRPr lang="en-US" dirty="0"/>
          </a:p>
        </p:txBody>
      </p:sp>
      <p:pic>
        <p:nvPicPr>
          <p:cNvPr id="9" name="Picture 8" descr="painting the white horse - constable.jpg"/>
          <p:cNvPicPr>
            <a:picLocks noChangeAspect="1"/>
          </p:cNvPicPr>
          <p:nvPr/>
        </p:nvPicPr>
        <p:blipFill>
          <a:blip r:embed="rId7" cstate="print"/>
          <a:stretch>
            <a:fillRect/>
          </a:stretch>
        </p:blipFill>
        <p:spPr>
          <a:xfrm>
            <a:off x="3352800" y="762000"/>
            <a:ext cx="3776638" cy="2590800"/>
          </a:xfrm>
          <a:prstGeom prst="rect">
            <a:avLst/>
          </a:prstGeom>
        </p:spPr>
      </p:pic>
      <p:sp>
        <p:nvSpPr>
          <p:cNvPr id="10" name="TextBox 9"/>
          <p:cNvSpPr txBox="1"/>
          <p:nvPr/>
        </p:nvSpPr>
        <p:spPr>
          <a:xfrm>
            <a:off x="7315200" y="1143000"/>
            <a:ext cx="1600200" cy="1538883"/>
          </a:xfrm>
          <a:prstGeom prst="rect">
            <a:avLst/>
          </a:prstGeom>
          <a:noFill/>
        </p:spPr>
        <p:txBody>
          <a:bodyPr wrap="square" rtlCol="0">
            <a:spAutoFit/>
          </a:bodyPr>
          <a:lstStyle/>
          <a:p>
            <a:pPr algn="ctr"/>
            <a:r>
              <a:rPr lang="en-US" sz="1200" i="1" dirty="0" smtClean="0"/>
              <a:t>The White Horse</a:t>
            </a:r>
          </a:p>
          <a:p>
            <a:pPr algn="ctr"/>
            <a:r>
              <a:rPr lang="en-US" sz="1200" dirty="0" smtClean="0"/>
              <a:t>John Constable</a:t>
            </a:r>
          </a:p>
          <a:p>
            <a:pPr algn="ctr"/>
            <a:r>
              <a:rPr lang="en-US" sz="1400" dirty="0" smtClean="0"/>
              <a:t>Shows beauty of nature</a:t>
            </a:r>
          </a:p>
          <a:p>
            <a:pPr algn="ctr"/>
            <a:r>
              <a:rPr lang="en-US" sz="800" i="1" dirty="0" smtClean="0">
                <a:hlinkClick r:id="rId8"/>
              </a:rPr>
              <a:t>http://</a:t>
            </a:r>
            <a:r>
              <a:rPr lang="en-US" sz="800" i="1" dirty="0" smtClean="0">
                <a:hlinkClick r:id="rId8"/>
              </a:rPr>
              <a:t>www.canvasreplicas.com/images/White%20Horse%20John%20Constable.jpg</a:t>
            </a:r>
            <a:endParaRPr lang="en-US" sz="800" i="1" dirty="0" smtClean="0"/>
          </a:p>
          <a:p>
            <a:endParaRPr lang="en-US" i="1" dirty="0"/>
          </a:p>
        </p:txBody>
      </p:sp>
      <p:cxnSp>
        <p:nvCxnSpPr>
          <p:cNvPr id="12" name="Straight Arrow Connector 11"/>
          <p:cNvCxnSpPr/>
          <p:nvPr/>
        </p:nvCxnSpPr>
        <p:spPr>
          <a:xfrm>
            <a:off x="2057400" y="59436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57200" y="4800600"/>
            <a:ext cx="228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239000" y="12954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Romantic Paintings (cont.)</a:t>
            </a:r>
            <a:endParaRPr lang="en-US" dirty="0"/>
          </a:p>
        </p:txBody>
      </p:sp>
      <p:pic>
        <p:nvPicPr>
          <p:cNvPr id="4" name="Content Placeholder 3" descr="painting - blake.jpg"/>
          <p:cNvPicPr>
            <a:picLocks noGrp="1" noChangeAspect="1"/>
          </p:cNvPicPr>
          <p:nvPr>
            <p:ph idx="1"/>
          </p:nvPr>
        </p:nvPicPr>
        <p:blipFill>
          <a:blip r:embed="rId3" cstate="print"/>
          <a:stretch>
            <a:fillRect/>
          </a:stretch>
        </p:blipFill>
        <p:spPr>
          <a:xfrm>
            <a:off x="152400" y="990600"/>
            <a:ext cx="3342624" cy="2370931"/>
          </a:xfrm>
        </p:spPr>
      </p:pic>
      <p:sp>
        <p:nvSpPr>
          <p:cNvPr id="5" name="TextBox 4"/>
          <p:cNvSpPr txBox="1"/>
          <p:nvPr/>
        </p:nvSpPr>
        <p:spPr>
          <a:xfrm>
            <a:off x="228600" y="3276600"/>
            <a:ext cx="3124200" cy="1200329"/>
          </a:xfrm>
          <a:prstGeom prst="rect">
            <a:avLst/>
          </a:prstGeom>
          <a:noFill/>
        </p:spPr>
        <p:txBody>
          <a:bodyPr wrap="square" rtlCol="0">
            <a:spAutoFit/>
          </a:bodyPr>
          <a:lstStyle/>
          <a:p>
            <a:pPr algn="ctr"/>
            <a:r>
              <a:rPr lang="en-US" sz="1200" i="1" dirty="0" smtClean="0"/>
              <a:t>Nebuchadnezzar</a:t>
            </a:r>
          </a:p>
          <a:p>
            <a:pPr algn="ctr"/>
            <a:r>
              <a:rPr lang="en-US" sz="1200" dirty="0" smtClean="0"/>
              <a:t>William Blake</a:t>
            </a:r>
          </a:p>
          <a:p>
            <a:pPr algn="ctr"/>
            <a:r>
              <a:rPr lang="en-US" sz="1400" dirty="0" smtClean="0"/>
              <a:t>Shows imagination, love for mythology</a:t>
            </a:r>
          </a:p>
          <a:p>
            <a:pPr algn="ctr"/>
            <a:r>
              <a:rPr lang="en-US" sz="800" dirty="0" smtClean="0">
                <a:hlinkClick r:id="rId4"/>
              </a:rPr>
              <a:t>http://www.3ammagazine.com/3am/wp-content/uploads/2010/01/williamblake_wideweb__</a:t>
            </a:r>
            <a:r>
              <a:rPr lang="en-US" sz="800" dirty="0" smtClean="0">
                <a:hlinkClick r:id="rId4"/>
              </a:rPr>
              <a:t>430x305.jpg</a:t>
            </a:r>
            <a:endParaRPr lang="en-US" sz="800" dirty="0" smtClean="0"/>
          </a:p>
          <a:p>
            <a:endParaRPr lang="en-US" dirty="0"/>
          </a:p>
        </p:txBody>
      </p:sp>
      <p:pic>
        <p:nvPicPr>
          <p:cNvPr id="6" name="Picture 5" descr="painting anatomical fragments - gericault.jpg"/>
          <p:cNvPicPr>
            <a:picLocks noChangeAspect="1"/>
          </p:cNvPicPr>
          <p:nvPr/>
        </p:nvPicPr>
        <p:blipFill>
          <a:blip r:embed="rId5" cstate="print"/>
          <a:stretch>
            <a:fillRect/>
          </a:stretch>
        </p:blipFill>
        <p:spPr>
          <a:xfrm>
            <a:off x="228600" y="4267199"/>
            <a:ext cx="3048000" cy="2478048"/>
          </a:xfrm>
          <a:prstGeom prst="rect">
            <a:avLst/>
          </a:prstGeom>
        </p:spPr>
      </p:pic>
      <p:sp>
        <p:nvSpPr>
          <p:cNvPr id="7" name="TextBox 6"/>
          <p:cNvSpPr txBox="1"/>
          <p:nvPr/>
        </p:nvSpPr>
        <p:spPr>
          <a:xfrm>
            <a:off x="3352800" y="5181600"/>
            <a:ext cx="2514600" cy="1415772"/>
          </a:xfrm>
          <a:prstGeom prst="rect">
            <a:avLst/>
          </a:prstGeom>
          <a:noFill/>
        </p:spPr>
        <p:txBody>
          <a:bodyPr wrap="square" rtlCol="0">
            <a:spAutoFit/>
          </a:bodyPr>
          <a:lstStyle/>
          <a:p>
            <a:pPr algn="ctr"/>
            <a:r>
              <a:rPr lang="en-US" sz="1200" i="1" dirty="0" smtClean="0"/>
              <a:t>Anatomical Fragments</a:t>
            </a:r>
          </a:p>
          <a:p>
            <a:pPr algn="ctr"/>
            <a:r>
              <a:rPr lang="en-US" sz="1200" dirty="0" err="1" smtClean="0"/>
              <a:t>Théodore</a:t>
            </a:r>
            <a:r>
              <a:rPr lang="en-US" sz="1200" dirty="0" smtClean="0"/>
              <a:t> </a:t>
            </a:r>
            <a:r>
              <a:rPr lang="en-US" sz="1200" dirty="0" err="1" smtClean="0"/>
              <a:t>Géricault</a:t>
            </a:r>
            <a:endParaRPr lang="en-US" sz="1200" dirty="0" smtClean="0"/>
          </a:p>
          <a:p>
            <a:pPr algn="ctr"/>
            <a:r>
              <a:rPr lang="en-US" sz="1400" dirty="0" smtClean="0"/>
              <a:t>Shows freedom in subject matter, evokes emotion</a:t>
            </a:r>
          </a:p>
          <a:p>
            <a:pPr algn="ctr"/>
            <a:r>
              <a:rPr lang="en-US" sz="800" dirty="0" smtClean="0">
                <a:hlinkClick r:id="rId6"/>
              </a:rPr>
              <a:t>http://</a:t>
            </a:r>
            <a:r>
              <a:rPr lang="en-US" sz="800" dirty="0" smtClean="0">
                <a:hlinkClick r:id="rId6"/>
              </a:rPr>
              <a:t>25.media.tumblr.com/tumblr_mc9dqp8beh1rpvjjio1_1280.jpg</a:t>
            </a:r>
            <a:endParaRPr lang="en-US" sz="800" dirty="0" smtClean="0"/>
          </a:p>
          <a:p>
            <a:endParaRPr lang="en-US" dirty="0"/>
          </a:p>
        </p:txBody>
      </p:sp>
      <p:pic>
        <p:nvPicPr>
          <p:cNvPr id="8" name="Picture 7" descr="painting liberty - delacroix.jpg"/>
          <p:cNvPicPr>
            <a:picLocks noChangeAspect="1"/>
          </p:cNvPicPr>
          <p:nvPr/>
        </p:nvPicPr>
        <p:blipFill>
          <a:blip r:embed="rId7" cstate="print"/>
          <a:stretch>
            <a:fillRect/>
          </a:stretch>
        </p:blipFill>
        <p:spPr>
          <a:xfrm>
            <a:off x="3962400" y="1066800"/>
            <a:ext cx="4800600" cy="3798475"/>
          </a:xfrm>
          <a:prstGeom prst="rect">
            <a:avLst/>
          </a:prstGeom>
        </p:spPr>
      </p:pic>
      <p:sp>
        <p:nvSpPr>
          <p:cNvPr id="9" name="TextBox 8"/>
          <p:cNvSpPr txBox="1"/>
          <p:nvPr/>
        </p:nvSpPr>
        <p:spPr>
          <a:xfrm>
            <a:off x="6172200" y="5105400"/>
            <a:ext cx="2971800" cy="1415772"/>
          </a:xfrm>
          <a:prstGeom prst="rect">
            <a:avLst/>
          </a:prstGeom>
          <a:noFill/>
        </p:spPr>
        <p:txBody>
          <a:bodyPr wrap="square" rtlCol="0">
            <a:spAutoFit/>
          </a:bodyPr>
          <a:lstStyle/>
          <a:p>
            <a:pPr algn="ctr"/>
            <a:r>
              <a:rPr lang="en-US" sz="1200" i="1" dirty="0" smtClean="0"/>
              <a:t>Liberty Leading the People</a:t>
            </a:r>
          </a:p>
          <a:p>
            <a:pPr algn="ctr"/>
            <a:r>
              <a:rPr lang="en-US" sz="1200" dirty="0" err="1" smtClean="0"/>
              <a:t>Eugène</a:t>
            </a:r>
            <a:r>
              <a:rPr lang="en-US" sz="1200" dirty="0" smtClean="0"/>
              <a:t> </a:t>
            </a:r>
            <a:r>
              <a:rPr lang="en-US" sz="1200" dirty="0" smtClean="0"/>
              <a:t>Delacroix</a:t>
            </a:r>
          </a:p>
          <a:p>
            <a:pPr algn="ctr"/>
            <a:r>
              <a:rPr lang="en-US" sz="1400" dirty="0" smtClean="0"/>
              <a:t>Shows revolutionary spirit, evokes emotion</a:t>
            </a:r>
          </a:p>
          <a:p>
            <a:pPr algn="ctr"/>
            <a:r>
              <a:rPr lang="en-US" sz="800" dirty="0" smtClean="0">
                <a:hlinkClick r:id="rId8"/>
              </a:rPr>
              <a:t>http://</a:t>
            </a:r>
            <a:r>
              <a:rPr lang="en-US" sz="800" dirty="0" smtClean="0">
                <a:hlinkClick r:id="rId8"/>
              </a:rPr>
              <a:t>www.artble.com/imgs/b/d/4/134968/july_28_liberty_leading_the_people.jpg</a:t>
            </a:r>
            <a:endParaRPr lang="en-US" sz="800" dirty="0" smtClean="0"/>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TotalTime>
  <Words>2648</Words>
  <Application>Microsoft Office PowerPoint</Application>
  <PresentationFormat>On-screen Show (4:3)</PresentationFormat>
  <Paragraphs>434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Ch. 23 Romantic Art and Literature</vt:lpstr>
      <vt:lpstr>Before We Begin…</vt:lpstr>
      <vt:lpstr>Romantic Era</vt:lpstr>
      <vt:lpstr>Intro to Romantic Art and Literature</vt:lpstr>
      <vt:lpstr>Recurring Themes in Art and Literature</vt:lpstr>
      <vt:lpstr>Recurring Themes (cont.)</vt:lpstr>
      <vt:lpstr>Paintings</vt:lpstr>
      <vt:lpstr>Romantic Paintings</vt:lpstr>
      <vt:lpstr>Romantic Paintings (cont.)</vt:lpstr>
      <vt:lpstr>Gothic Architecture</vt:lpstr>
      <vt:lpstr>Architecture Examples</vt:lpstr>
      <vt:lpstr>Sculpture</vt:lpstr>
      <vt:lpstr>Music</vt:lpstr>
      <vt:lpstr>Music (cont.)</vt:lpstr>
      <vt:lpstr>Romantic Literature</vt:lpstr>
      <vt:lpstr>Romantic Poetry</vt:lpstr>
      <vt:lpstr>Famous Writers and Works</vt:lpstr>
      <vt:lpstr>Excerpts from Famous Works</vt:lpstr>
      <vt:lpstr>Works Cited</vt:lpstr>
      <vt:lpstr>Pictures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Wang</dc:creator>
  <cp:lastModifiedBy>Wang</cp:lastModifiedBy>
  <cp:revision>225</cp:revision>
  <dcterms:created xsi:type="dcterms:W3CDTF">2013-01-13T06:32:21Z</dcterms:created>
  <dcterms:modified xsi:type="dcterms:W3CDTF">2013-01-15T11:27:12Z</dcterms:modified>
</cp:coreProperties>
</file>